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43" r:id="rId2"/>
    <p:sldMasterId id="2147483884" r:id="rId3"/>
  </p:sldMasterIdLst>
  <p:notesMasterIdLst>
    <p:notesMasterId r:id="rId38"/>
  </p:notesMasterIdLst>
  <p:sldIdLst>
    <p:sldId id="256" r:id="rId4"/>
    <p:sldId id="359" r:id="rId5"/>
    <p:sldId id="262" r:id="rId6"/>
    <p:sldId id="266" r:id="rId7"/>
    <p:sldId id="350" r:id="rId8"/>
    <p:sldId id="351" r:id="rId9"/>
    <p:sldId id="363" r:id="rId10"/>
    <p:sldId id="269" r:id="rId11"/>
    <p:sldId id="272" r:id="rId12"/>
    <p:sldId id="358" r:id="rId13"/>
    <p:sldId id="276" r:id="rId14"/>
    <p:sldId id="279" r:id="rId15"/>
    <p:sldId id="280" r:id="rId16"/>
    <p:sldId id="304" r:id="rId17"/>
    <p:sldId id="300" r:id="rId18"/>
    <p:sldId id="301" r:id="rId19"/>
    <p:sldId id="302" r:id="rId20"/>
    <p:sldId id="352" r:id="rId21"/>
    <p:sldId id="364" r:id="rId22"/>
    <p:sldId id="349" r:id="rId23"/>
    <p:sldId id="315" r:id="rId24"/>
    <p:sldId id="314" r:id="rId25"/>
    <p:sldId id="289" r:id="rId26"/>
    <p:sldId id="290" r:id="rId27"/>
    <p:sldId id="291" r:id="rId28"/>
    <p:sldId id="292" r:id="rId29"/>
    <p:sldId id="321" r:id="rId30"/>
    <p:sldId id="344" r:id="rId31"/>
    <p:sldId id="360" r:id="rId32"/>
    <p:sldId id="346" r:id="rId33"/>
    <p:sldId id="345" r:id="rId34"/>
    <p:sldId id="340" r:id="rId35"/>
    <p:sldId id="361" r:id="rId36"/>
    <p:sldId id="332" r:id="rId3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2F6FE-DA5B-4FA1-BF1C-5576727DAE3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F0807E-653A-424D-A9EA-1148B19C92D9}">
      <dgm:prSet phldrT="[Текст]"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Найчастіше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F503E-3CE6-48D6-8336-D0AB72A32213}" type="parTrans" cxnId="{58EBF663-EFCF-4014-9C68-76121BE6F9D0}">
      <dgm:prSet/>
      <dgm:spPr/>
      <dgm:t>
        <a:bodyPr/>
        <a:lstStyle/>
        <a:p>
          <a:endParaRPr lang="ru-RU"/>
        </a:p>
      </dgm:t>
    </dgm:pt>
    <dgm:pt modelId="{D7C62B71-B0C2-4EA2-AC74-6E11CE009B48}" type="sibTrans" cxnId="{58EBF663-EFCF-4014-9C68-76121BE6F9D0}">
      <dgm:prSet/>
      <dgm:spPr/>
      <dgm:t>
        <a:bodyPr/>
        <a:lstStyle/>
        <a:p>
          <a:endParaRPr lang="ru-RU"/>
        </a:p>
      </dgm:t>
    </dgm:pt>
    <dgm:pt modelId="{D337C5CE-AD51-4608-A136-9A34FC9ECA37}">
      <dgm:prSet phldrT="[Текст]"/>
      <dgm:spPr/>
      <dgm:t>
        <a:bodyPr/>
        <a:lstStyle/>
        <a:p>
          <a:r>
            <a:rPr lang="uk-UA" smtClean="0"/>
            <a:t>субота</a:t>
          </a:r>
          <a:endParaRPr lang="ru-RU"/>
        </a:p>
      </dgm:t>
    </dgm:pt>
    <dgm:pt modelId="{EEB9820C-D199-45D2-954E-A1478F9D3E74}" type="parTrans" cxnId="{5408AAE0-FC6B-4EAF-B56C-CA8648181B77}">
      <dgm:prSet/>
      <dgm:spPr/>
      <dgm:t>
        <a:bodyPr/>
        <a:lstStyle/>
        <a:p>
          <a:endParaRPr lang="ru-RU"/>
        </a:p>
      </dgm:t>
    </dgm:pt>
    <dgm:pt modelId="{13DA6C8B-3655-4B69-8866-F7FE9C67310C}" type="sibTrans" cxnId="{5408AAE0-FC6B-4EAF-B56C-CA8648181B77}">
      <dgm:prSet/>
      <dgm:spPr/>
      <dgm:t>
        <a:bodyPr/>
        <a:lstStyle/>
        <a:p>
          <a:endParaRPr lang="ru-RU"/>
        </a:p>
      </dgm:t>
    </dgm:pt>
    <dgm:pt modelId="{4DDD0822-645B-4A85-8F23-8BD7836E25CE}">
      <dgm:prSet phldrT="[Текст]"/>
      <dgm:spPr/>
      <dgm:t>
        <a:bodyPr/>
        <a:lstStyle/>
        <a:p>
          <a:r>
            <a:rPr lang="uk-UA" smtClean="0"/>
            <a:t>20.00-00.00</a:t>
          </a:r>
          <a:endParaRPr lang="ru-RU"/>
        </a:p>
      </dgm:t>
    </dgm:pt>
    <dgm:pt modelId="{BB98F9E7-44E1-4108-8C24-8DF441620047}" type="parTrans" cxnId="{ED6D7717-D98F-43CC-A7C5-CDFD43368C8D}">
      <dgm:prSet/>
      <dgm:spPr/>
      <dgm:t>
        <a:bodyPr/>
        <a:lstStyle/>
        <a:p>
          <a:endParaRPr lang="ru-RU"/>
        </a:p>
      </dgm:t>
    </dgm:pt>
    <dgm:pt modelId="{11995864-FB71-45E4-B3B8-9F140023321C}" type="sibTrans" cxnId="{ED6D7717-D98F-43CC-A7C5-CDFD43368C8D}">
      <dgm:prSet/>
      <dgm:spPr/>
      <dgm:t>
        <a:bodyPr/>
        <a:lstStyle/>
        <a:p>
          <a:endParaRPr lang="ru-RU"/>
        </a:p>
      </dgm:t>
    </dgm:pt>
    <dgm:pt modelId="{D7F9EBFF-ACFB-4D94-B336-C9EC0C2C792C}">
      <dgm:prSet phldrT="[Текст]"/>
      <dgm:spPr/>
      <dgm:t>
        <a:bodyPr/>
        <a:lstStyle/>
        <a:p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Найрідше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72AFA-2278-45E3-ABEB-10A42AD7EA63}" type="parTrans" cxnId="{BE7365AF-74AC-4086-B3E6-948A14683DFA}">
      <dgm:prSet/>
      <dgm:spPr/>
      <dgm:t>
        <a:bodyPr/>
        <a:lstStyle/>
        <a:p>
          <a:endParaRPr lang="ru-RU"/>
        </a:p>
      </dgm:t>
    </dgm:pt>
    <dgm:pt modelId="{7F3B31FD-17E7-43B5-9482-CC58F46B66A4}" type="sibTrans" cxnId="{BE7365AF-74AC-4086-B3E6-948A14683DFA}">
      <dgm:prSet/>
      <dgm:spPr/>
      <dgm:t>
        <a:bodyPr/>
        <a:lstStyle/>
        <a:p>
          <a:endParaRPr lang="ru-RU"/>
        </a:p>
      </dgm:t>
    </dgm:pt>
    <dgm:pt modelId="{A217BE80-4C73-4F34-9EC2-E42822CF3AD3}">
      <dgm:prSet phldrT="[Текст]"/>
      <dgm:spPr/>
      <dgm:t>
        <a:bodyPr/>
        <a:lstStyle/>
        <a:p>
          <a:r>
            <a:rPr lang="uk-UA" smtClean="0"/>
            <a:t>вівторок</a:t>
          </a:r>
          <a:endParaRPr lang="ru-RU"/>
        </a:p>
      </dgm:t>
    </dgm:pt>
    <dgm:pt modelId="{124F5752-2295-4845-8166-79FE156126E9}" type="parTrans" cxnId="{C9E1B721-A4A9-4635-AB7F-CDF05D9EA34A}">
      <dgm:prSet/>
      <dgm:spPr/>
      <dgm:t>
        <a:bodyPr/>
        <a:lstStyle/>
        <a:p>
          <a:endParaRPr lang="ru-RU"/>
        </a:p>
      </dgm:t>
    </dgm:pt>
    <dgm:pt modelId="{8CC29608-B874-4FAD-83C3-7580D58A4EEA}" type="sibTrans" cxnId="{C9E1B721-A4A9-4635-AB7F-CDF05D9EA34A}">
      <dgm:prSet/>
      <dgm:spPr/>
      <dgm:t>
        <a:bodyPr/>
        <a:lstStyle/>
        <a:p>
          <a:endParaRPr lang="ru-RU"/>
        </a:p>
      </dgm:t>
    </dgm:pt>
    <dgm:pt modelId="{C69D1A1F-1F23-45A4-AEA0-93C8BE613CA7}">
      <dgm:prSet phldrT="[Текст]"/>
      <dgm:spPr/>
      <dgm:t>
        <a:bodyPr/>
        <a:lstStyle/>
        <a:p>
          <a:r>
            <a:rPr lang="uk-UA" smtClean="0"/>
            <a:t>08.00-12.00</a:t>
          </a:r>
          <a:endParaRPr lang="ru-RU"/>
        </a:p>
      </dgm:t>
    </dgm:pt>
    <dgm:pt modelId="{E4A071BD-805B-4D21-BEB6-7B8A83F704CA}" type="parTrans" cxnId="{9A5D9A3E-55C0-4AF3-BA87-DDCA243641A1}">
      <dgm:prSet/>
      <dgm:spPr/>
      <dgm:t>
        <a:bodyPr/>
        <a:lstStyle/>
        <a:p>
          <a:endParaRPr lang="ru-RU"/>
        </a:p>
      </dgm:t>
    </dgm:pt>
    <dgm:pt modelId="{7B4FE387-79C7-494F-B3FA-8D8130DCDFCD}" type="sibTrans" cxnId="{9A5D9A3E-55C0-4AF3-BA87-DDCA243641A1}">
      <dgm:prSet/>
      <dgm:spPr/>
      <dgm:t>
        <a:bodyPr/>
        <a:lstStyle/>
        <a:p>
          <a:endParaRPr lang="ru-RU"/>
        </a:p>
      </dgm:t>
    </dgm:pt>
    <dgm:pt modelId="{3EB77C96-17AD-45FD-A1A3-CEBD4EBEF2F4}" type="pres">
      <dgm:prSet presAssocID="{7372F6FE-DA5B-4FA1-BF1C-5576727DAE3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D229DE-02DB-4B3F-9FAC-34D60E635A0F}" type="pres">
      <dgm:prSet presAssocID="{45F0807E-653A-424D-A9EA-1148B19C92D9}" presName="horFlow" presStyleCnt="0"/>
      <dgm:spPr/>
    </dgm:pt>
    <dgm:pt modelId="{5A97BF44-E1C0-4659-B352-7F01117C5307}" type="pres">
      <dgm:prSet presAssocID="{45F0807E-653A-424D-A9EA-1148B19C92D9}" presName="bigChev" presStyleLbl="node1" presStyleIdx="0" presStyleCnt="2"/>
      <dgm:spPr/>
      <dgm:t>
        <a:bodyPr/>
        <a:lstStyle/>
        <a:p>
          <a:endParaRPr lang="ru-RU"/>
        </a:p>
      </dgm:t>
    </dgm:pt>
    <dgm:pt modelId="{0BF5B8E8-C979-4271-B930-8588DD1DE3AD}" type="pres">
      <dgm:prSet presAssocID="{EEB9820C-D199-45D2-954E-A1478F9D3E74}" presName="parTrans" presStyleCnt="0"/>
      <dgm:spPr/>
    </dgm:pt>
    <dgm:pt modelId="{332FAE11-DBAA-4A9B-8FFC-BD40435154DB}" type="pres">
      <dgm:prSet presAssocID="{D337C5CE-AD51-4608-A136-9A34FC9ECA37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C6F5A-3DD6-4382-9D87-5015CE9D4C5E}" type="pres">
      <dgm:prSet presAssocID="{13DA6C8B-3655-4B69-8866-F7FE9C67310C}" presName="sibTrans" presStyleCnt="0"/>
      <dgm:spPr/>
    </dgm:pt>
    <dgm:pt modelId="{A95435C8-58FF-49C8-8AA8-483C8D95DAD0}" type="pres">
      <dgm:prSet presAssocID="{4DDD0822-645B-4A85-8F23-8BD7836E25CE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A40D8-E4D9-45C0-AE00-5A4C85F87ABC}" type="pres">
      <dgm:prSet presAssocID="{45F0807E-653A-424D-A9EA-1148B19C92D9}" presName="vSp" presStyleCnt="0"/>
      <dgm:spPr/>
    </dgm:pt>
    <dgm:pt modelId="{8E50C9C3-1B2F-4DE7-8A67-DA547AC72FB0}" type="pres">
      <dgm:prSet presAssocID="{D7F9EBFF-ACFB-4D94-B336-C9EC0C2C792C}" presName="horFlow" presStyleCnt="0"/>
      <dgm:spPr/>
    </dgm:pt>
    <dgm:pt modelId="{228C47BC-6340-41E7-ABD5-8844DA0CFB62}" type="pres">
      <dgm:prSet presAssocID="{D7F9EBFF-ACFB-4D94-B336-C9EC0C2C792C}" presName="bigChev" presStyleLbl="node1" presStyleIdx="1" presStyleCnt="2" custLinFactNeighborX="-1815" custLinFactNeighborY="1180"/>
      <dgm:spPr/>
      <dgm:t>
        <a:bodyPr/>
        <a:lstStyle/>
        <a:p>
          <a:endParaRPr lang="ru-RU"/>
        </a:p>
      </dgm:t>
    </dgm:pt>
    <dgm:pt modelId="{F71D5930-CD15-46F4-969A-493FB617B1D4}" type="pres">
      <dgm:prSet presAssocID="{124F5752-2295-4845-8166-79FE156126E9}" presName="parTrans" presStyleCnt="0"/>
      <dgm:spPr/>
    </dgm:pt>
    <dgm:pt modelId="{49874294-5B73-4382-B7BB-E63C842C0951}" type="pres">
      <dgm:prSet presAssocID="{A217BE80-4C73-4F34-9EC2-E42822CF3AD3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78228-BD83-4597-AF21-2BC278088BBC}" type="pres">
      <dgm:prSet presAssocID="{8CC29608-B874-4FAD-83C3-7580D58A4EEA}" presName="sibTrans" presStyleCnt="0"/>
      <dgm:spPr/>
    </dgm:pt>
    <dgm:pt modelId="{6D441709-7825-47AF-B682-56540AC21BDF}" type="pres">
      <dgm:prSet presAssocID="{C69D1A1F-1F23-45A4-AEA0-93C8BE613CA7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D7717-D98F-43CC-A7C5-CDFD43368C8D}" srcId="{45F0807E-653A-424D-A9EA-1148B19C92D9}" destId="{4DDD0822-645B-4A85-8F23-8BD7836E25CE}" srcOrd="1" destOrd="0" parTransId="{BB98F9E7-44E1-4108-8C24-8DF441620047}" sibTransId="{11995864-FB71-45E4-B3B8-9F140023321C}"/>
    <dgm:cxn modelId="{59AE242F-3992-45FC-B012-03F6184AE3FA}" type="presOf" srcId="{A217BE80-4C73-4F34-9EC2-E42822CF3AD3}" destId="{49874294-5B73-4382-B7BB-E63C842C0951}" srcOrd="0" destOrd="0" presId="urn:microsoft.com/office/officeart/2005/8/layout/lProcess3"/>
    <dgm:cxn modelId="{F9F7D7C1-9BED-4E10-8034-51BC78BFC134}" type="presOf" srcId="{45F0807E-653A-424D-A9EA-1148B19C92D9}" destId="{5A97BF44-E1C0-4659-B352-7F01117C5307}" srcOrd="0" destOrd="0" presId="urn:microsoft.com/office/officeart/2005/8/layout/lProcess3"/>
    <dgm:cxn modelId="{F48D87A4-7606-4ED7-90D8-0D74B71A030A}" type="presOf" srcId="{D7F9EBFF-ACFB-4D94-B336-C9EC0C2C792C}" destId="{228C47BC-6340-41E7-ABD5-8844DA0CFB62}" srcOrd="0" destOrd="0" presId="urn:microsoft.com/office/officeart/2005/8/layout/lProcess3"/>
    <dgm:cxn modelId="{9A5D9A3E-55C0-4AF3-BA87-DDCA243641A1}" srcId="{D7F9EBFF-ACFB-4D94-B336-C9EC0C2C792C}" destId="{C69D1A1F-1F23-45A4-AEA0-93C8BE613CA7}" srcOrd="1" destOrd="0" parTransId="{E4A071BD-805B-4D21-BEB6-7B8A83F704CA}" sibTransId="{7B4FE387-79C7-494F-B3FA-8D8130DCDFCD}"/>
    <dgm:cxn modelId="{58EBF663-EFCF-4014-9C68-76121BE6F9D0}" srcId="{7372F6FE-DA5B-4FA1-BF1C-5576727DAE37}" destId="{45F0807E-653A-424D-A9EA-1148B19C92D9}" srcOrd="0" destOrd="0" parTransId="{FA3F503E-3CE6-48D6-8336-D0AB72A32213}" sibTransId="{D7C62B71-B0C2-4EA2-AC74-6E11CE009B48}"/>
    <dgm:cxn modelId="{521737DA-729E-4FFA-8025-41C743D715FE}" type="presOf" srcId="{C69D1A1F-1F23-45A4-AEA0-93C8BE613CA7}" destId="{6D441709-7825-47AF-B682-56540AC21BDF}" srcOrd="0" destOrd="0" presId="urn:microsoft.com/office/officeart/2005/8/layout/lProcess3"/>
    <dgm:cxn modelId="{5408AAE0-FC6B-4EAF-B56C-CA8648181B77}" srcId="{45F0807E-653A-424D-A9EA-1148B19C92D9}" destId="{D337C5CE-AD51-4608-A136-9A34FC9ECA37}" srcOrd="0" destOrd="0" parTransId="{EEB9820C-D199-45D2-954E-A1478F9D3E74}" sibTransId="{13DA6C8B-3655-4B69-8866-F7FE9C67310C}"/>
    <dgm:cxn modelId="{53FC5B1D-801C-488F-97BB-30F651C7F851}" type="presOf" srcId="{7372F6FE-DA5B-4FA1-BF1C-5576727DAE37}" destId="{3EB77C96-17AD-45FD-A1A3-CEBD4EBEF2F4}" srcOrd="0" destOrd="0" presId="urn:microsoft.com/office/officeart/2005/8/layout/lProcess3"/>
    <dgm:cxn modelId="{BE7365AF-74AC-4086-B3E6-948A14683DFA}" srcId="{7372F6FE-DA5B-4FA1-BF1C-5576727DAE37}" destId="{D7F9EBFF-ACFB-4D94-B336-C9EC0C2C792C}" srcOrd="1" destOrd="0" parTransId="{5A272AFA-2278-45E3-ABEB-10A42AD7EA63}" sibTransId="{7F3B31FD-17E7-43B5-9482-CC58F46B66A4}"/>
    <dgm:cxn modelId="{C1E877C7-3B7A-492A-B46A-A170A92A2144}" type="presOf" srcId="{D337C5CE-AD51-4608-A136-9A34FC9ECA37}" destId="{332FAE11-DBAA-4A9B-8FFC-BD40435154DB}" srcOrd="0" destOrd="0" presId="urn:microsoft.com/office/officeart/2005/8/layout/lProcess3"/>
    <dgm:cxn modelId="{C9E1B721-A4A9-4635-AB7F-CDF05D9EA34A}" srcId="{D7F9EBFF-ACFB-4D94-B336-C9EC0C2C792C}" destId="{A217BE80-4C73-4F34-9EC2-E42822CF3AD3}" srcOrd="0" destOrd="0" parTransId="{124F5752-2295-4845-8166-79FE156126E9}" sibTransId="{8CC29608-B874-4FAD-83C3-7580D58A4EEA}"/>
    <dgm:cxn modelId="{C388255E-4D3D-45C6-AB89-595EA4D213BA}" type="presOf" srcId="{4DDD0822-645B-4A85-8F23-8BD7836E25CE}" destId="{A95435C8-58FF-49C8-8AA8-483C8D95DAD0}" srcOrd="0" destOrd="0" presId="urn:microsoft.com/office/officeart/2005/8/layout/lProcess3"/>
    <dgm:cxn modelId="{C497181F-1DF1-40F0-900F-9A6E005C03FF}" type="presParOf" srcId="{3EB77C96-17AD-45FD-A1A3-CEBD4EBEF2F4}" destId="{FDD229DE-02DB-4B3F-9FAC-34D60E635A0F}" srcOrd="0" destOrd="0" presId="urn:microsoft.com/office/officeart/2005/8/layout/lProcess3"/>
    <dgm:cxn modelId="{67CD2800-80F6-400B-AD16-582A33405291}" type="presParOf" srcId="{FDD229DE-02DB-4B3F-9FAC-34D60E635A0F}" destId="{5A97BF44-E1C0-4659-B352-7F01117C5307}" srcOrd="0" destOrd="0" presId="urn:microsoft.com/office/officeart/2005/8/layout/lProcess3"/>
    <dgm:cxn modelId="{A0736A1C-6ACA-4868-8042-97A4D7B812C9}" type="presParOf" srcId="{FDD229DE-02DB-4B3F-9FAC-34D60E635A0F}" destId="{0BF5B8E8-C979-4271-B930-8588DD1DE3AD}" srcOrd="1" destOrd="0" presId="urn:microsoft.com/office/officeart/2005/8/layout/lProcess3"/>
    <dgm:cxn modelId="{E87085AD-7A0D-44EB-84D5-74EEA2ED4E16}" type="presParOf" srcId="{FDD229DE-02DB-4B3F-9FAC-34D60E635A0F}" destId="{332FAE11-DBAA-4A9B-8FFC-BD40435154DB}" srcOrd="2" destOrd="0" presId="urn:microsoft.com/office/officeart/2005/8/layout/lProcess3"/>
    <dgm:cxn modelId="{7BFB03E6-FD8C-45A4-BD2D-64C527D93ACD}" type="presParOf" srcId="{FDD229DE-02DB-4B3F-9FAC-34D60E635A0F}" destId="{635C6F5A-3DD6-4382-9D87-5015CE9D4C5E}" srcOrd="3" destOrd="0" presId="urn:microsoft.com/office/officeart/2005/8/layout/lProcess3"/>
    <dgm:cxn modelId="{71B00FFF-E49B-4FAD-91BE-2C4D840938EA}" type="presParOf" srcId="{FDD229DE-02DB-4B3F-9FAC-34D60E635A0F}" destId="{A95435C8-58FF-49C8-8AA8-483C8D95DAD0}" srcOrd="4" destOrd="0" presId="urn:microsoft.com/office/officeart/2005/8/layout/lProcess3"/>
    <dgm:cxn modelId="{B3C2DDF3-055A-410D-B955-D44E189A5489}" type="presParOf" srcId="{3EB77C96-17AD-45FD-A1A3-CEBD4EBEF2F4}" destId="{3BFA40D8-E4D9-45C0-AE00-5A4C85F87ABC}" srcOrd="1" destOrd="0" presId="urn:microsoft.com/office/officeart/2005/8/layout/lProcess3"/>
    <dgm:cxn modelId="{0B70AAA4-276F-430A-BB4F-75E68E1B858F}" type="presParOf" srcId="{3EB77C96-17AD-45FD-A1A3-CEBD4EBEF2F4}" destId="{8E50C9C3-1B2F-4DE7-8A67-DA547AC72FB0}" srcOrd="2" destOrd="0" presId="urn:microsoft.com/office/officeart/2005/8/layout/lProcess3"/>
    <dgm:cxn modelId="{ED51A5BF-6513-411D-8CAA-80D2B7010BF8}" type="presParOf" srcId="{8E50C9C3-1B2F-4DE7-8A67-DA547AC72FB0}" destId="{228C47BC-6340-41E7-ABD5-8844DA0CFB62}" srcOrd="0" destOrd="0" presId="urn:microsoft.com/office/officeart/2005/8/layout/lProcess3"/>
    <dgm:cxn modelId="{55344CAE-5DB2-493C-B658-C24959138585}" type="presParOf" srcId="{8E50C9C3-1B2F-4DE7-8A67-DA547AC72FB0}" destId="{F71D5930-CD15-46F4-969A-493FB617B1D4}" srcOrd="1" destOrd="0" presId="urn:microsoft.com/office/officeart/2005/8/layout/lProcess3"/>
    <dgm:cxn modelId="{83BA15BB-3CA0-4167-862F-ACE0B753DC5E}" type="presParOf" srcId="{8E50C9C3-1B2F-4DE7-8A67-DA547AC72FB0}" destId="{49874294-5B73-4382-B7BB-E63C842C0951}" srcOrd="2" destOrd="0" presId="urn:microsoft.com/office/officeart/2005/8/layout/lProcess3"/>
    <dgm:cxn modelId="{BF72BFD6-B301-4FB0-A60C-07E3F0CE4CBD}" type="presParOf" srcId="{8E50C9C3-1B2F-4DE7-8A67-DA547AC72FB0}" destId="{47878228-BD83-4597-AF21-2BC278088BBC}" srcOrd="3" destOrd="0" presId="urn:microsoft.com/office/officeart/2005/8/layout/lProcess3"/>
    <dgm:cxn modelId="{183F06AA-B437-47CF-917D-E092F7DDFF34}" type="presParOf" srcId="{8E50C9C3-1B2F-4DE7-8A67-DA547AC72FB0}" destId="{6D441709-7825-47AF-B682-56540AC21BD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1DD7C-5065-4CA2-BA26-885797F954D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1237B-1E39-4781-9C4C-31D9AB5AC25D}">
      <dgm:prSet phldrT="[Текст]"/>
      <dgm:spPr/>
      <dgm:t>
        <a:bodyPr/>
        <a:lstStyle/>
        <a:p>
          <a:r>
            <a:rPr lang="uk-UA" dirty="0" smtClean="0"/>
            <a:t>поліція</a:t>
          </a:r>
          <a:endParaRPr lang="ru-RU" dirty="0"/>
        </a:p>
      </dgm:t>
    </dgm:pt>
    <dgm:pt modelId="{19513A7A-C0EF-437A-B5E8-38836DEBEEF8}" type="parTrans" cxnId="{4DB90187-9215-459E-8F33-C6FE3381DDC5}">
      <dgm:prSet/>
      <dgm:spPr/>
      <dgm:t>
        <a:bodyPr/>
        <a:lstStyle/>
        <a:p>
          <a:endParaRPr lang="ru-RU"/>
        </a:p>
      </dgm:t>
    </dgm:pt>
    <dgm:pt modelId="{B056421B-26E8-4C9E-A592-0C4170B64E5B}" type="sibTrans" cxnId="{4DB90187-9215-459E-8F33-C6FE3381DDC5}">
      <dgm:prSet/>
      <dgm:spPr/>
      <dgm:t>
        <a:bodyPr/>
        <a:lstStyle/>
        <a:p>
          <a:endParaRPr lang="ru-RU"/>
        </a:p>
      </dgm:t>
    </dgm:pt>
    <dgm:pt modelId="{209BF2E4-5349-4297-A5E6-83A0B3711EE1}">
      <dgm:prSet phldrT="[Текст]"/>
      <dgm:spPr/>
      <dgm:t>
        <a:bodyPr/>
        <a:lstStyle/>
        <a:p>
          <a:r>
            <a:rPr lang="uk-UA" dirty="0" smtClean="0"/>
            <a:t>суд</a:t>
          </a:r>
          <a:endParaRPr lang="ru-RU" dirty="0"/>
        </a:p>
      </dgm:t>
    </dgm:pt>
    <dgm:pt modelId="{4A503EA9-357E-4DF6-9793-D934E2ECB8FA}" type="parTrans" cxnId="{6C73374C-FF80-4AA9-8E9E-5BFA0C1C6392}">
      <dgm:prSet/>
      <dgm:spPr/>
      <dgm:t>
        <a:bodyPr/>
        <a:lstStyle/>
        <a:p>
          <a:endParaRPr lang="ru-RU"/>
        </a:p>
      </dgm:t>
    </dgm:pt>
    <dgm:pt modelId="{1C7F966F-A712-432D-9B65-3FB05759766D}" type="sibTrans" cxnId="{6C73374C-FF80-4AA9-8E9E-5BFA0C1C6392}">
      <dgm:prSet/>
      <dgm:spPr/>
      <dgm:t>
        <a:bodyPr/>
        <a:lstStyle/>
        <a:p>
          <a:endParaRPr lang="ru-RU"/>
        </a:p>
      </dgm:t>
    </dgm:pt>
    <dgm:pt modelId="{8930D171-AA13-40BD-A18F-2E9D8A030943}">
      <dgm:prSet phldrT="[Текст]"/>
      <dgm:spPr/>
      <dgm:t>
        <a:bodyPr/>
        <a:lstStyle/>
        <a:p>
          <a:r>
            <a:rPr lang="uk-UA" dirty="0" smtClean="0"/>
            <a:t>поліція</a:t>
          </a:r>
          <a:endParaRPr lang="ru-RU" dirty="0"/>
        </a:p>
      </dgm:t>
    </dgm:pt>
    <dgm:pt modelId="{1CF950A0-EB34-4442-90E1-0EA281B9469C}" type="parTrans" cxnId="{C5D33BE0-F2A4-4C72-8154-F7C8B8E8B030}">
      <dgm:prSet/>
      <dgm:spPr/>
      <dgm:t>
        <a:bodyPr/>
        <a:lstStyle/>
        <a:p>
          <a:endParaRPr lang="ru-RU"/>
        </a:p>
      </dgm:t>
    </dgm:pt>
    <dgm:pt modelId="{D7783931-9C6F-4670-99EB-22E5496C4EB6}" type="sibTrans" cxnId="{C5D33BE0-F2A4-4C72-8154-F7C8B8E8B030}">
      <dgm:prSet/>
      <dgm:spPr/>
      <dgm:t>
        <a:bodyPr/>
        <a:lstStyle/>
        <a:p>
          <a:endParaRPr lang="ru-RU"/>
        </a:p>
      </dgm:t>
    </dgm:pt>
    <dgm:pt modelId="{E086E78A-7980-47C4-AF6A-A78CAFEEC23A}">
      <dgm:prSet/>
      <dgm:spPr/>
      <dgm:t>
        <a:bodyPr/>
        <a:lstStyle/>
        <a:p>
          <a:r>
            <a:rPr lang="uk-UA" b="1" dirty="0" smtClean="0"/>
            <a:t>Терміновий заборонний припис стосовно кривдника</a:t>
          </a:r>
          <a:endParaRPr lang="ru-RU" b="1" dirty="0"/>
        </a:p>
      </dgm:t>
    </dgm:pt>
    <dgm:pt modelId="{E4D4132E-B11D-4AE7-B878-740FC304F66F}" type="parTrans" cxnId="{ACA96CDC-C461-4262-952A-CD83DC376D63}">
      <dgm:prSet/>
      <dgm:spPr/>
      <dgm:t>
        <a:bodyPr/>
        <a:lstStyle/>
        <a:p>
          <a:endParaRPr lang="ru-RU"/>
        </a:p>
      </dgm:t>
    </dgm:pt>
    <dgm:pt modelId="{5F8100E9-4F9B-4752-AFCF-04EB7710D0A1}" type="sibTrans" cxnId="{ACA96CDC-C461-4262-952A-CD83DC376D63}">
      <dgm:prSet/>
      <dgm:spPr/>
      <dgm:t>
        <a:bodyPr/>
        <a:lstStyle/>
        <a:p>
          <a:endParaRPr lang="ru-RU"/>
        </a:p>
      </dgm:t>
    </dgm:pt>
    <dgm:pt modelId="{9F474F7B-5496-4CD1-A1B9-B7210232F667}">
      <dgm:prSet/>
      <dgm:spPr/>
      <dgm:t>
        <a:bodyPr/>
        <a:lstStyle/>
        <a:p>
          <a:r>
            <a:rPr lang="uk-UA" b="1" dirty="0" smtClean="0"/>
            <a:t>Взяття на профілактичний облік кривдника</a:t>
          </a:r>
          <a:endParaRPr lang="ru-RU" b="1" dirty="0"/>
        </a:p>
      </dgm:t>
    </dgm:pt>
    <dgm:pt modelId="{C37B5B20-F42E-4F07-8CB6-8B536BC6342B}" type="parTrans" cxnId="{23E90366-6014-4D39-A3F4-1414D22EEC70}">
      <dgm:prSet/>
      <dgm:spPr/>
      <dgm:t>
        <a:bodyPr/>
        <a:lstStyle/>
        <a:p>
          <a:endParaRPr lang="ru-RU"/>
        </a:p>
      </dgm:t>
    </dgm:pt>
    <dgm:pt modelId="{DA2DE575-019A-407B-AB52-B6447DE02D4B}" type="sibTrans" cxnId="{23E90366-6014-4D39-A3F4-1414D22EEC70}">
      <dgm:prSet/>
      <dgm:spPr/>
      <dgm:t>
        <a:bodyPr/>
        <a:lstStyle/>
        <a:p>
          <a:endParaRPr lang="ru-RU"/>
        </a:p>
      </dgm:t>
    </dgm:pt>
    <dgm:pt modelId="{EC8511D2-5813-4EB1-955D-D06AE305DE59}">
      <dgm:prSet/>
      <dgm:spPr/>
      <dgm:t>
        <a:bodyPr/>
        <a:lstStyle/>
        <a:p>
          <a:r>
            <a:rPr lang="uk-UA" dirty="0" smtClean="0"/>
            <a:t>суд</a:t>
          </a:r>
          <a:endParaRPr lang="ru-RU" dirty="0"/>
        </a:p>
      </dgm:t>
    </dgm:pt>
    <dgm:pt modelId="{F8F7DA1B-97BF-4A20-86E2-618D5BA38758}" type="parTrans" cxnId="{7DC02700-678F-4EE3-B95E-C62BFD64AC83}">
      <dgm:prSet/>
      <dgm:spPr/>
      <dgm:t>
        <a:bodyPr/>
        <a:lstStyle/>
        <a:p>
          <a:endParaRPr lang="ru-RU"/>
        </a:p>
      </dgm:t>
    </dgm:pt>
    <dgm:pt modelId="{9E3AC9EC-B700-4387-B342-9BEBEA7AB5CF}" type="sibTrans" cxnId="{7DC02700-678F-4EE3-B95E-C62BFD64AC83}">
      <dgm:prSet/>
      <dgm:spPr/>
      <dgm:t>
        <a:bodyPr/>
        <a:lstStyle/>
        <a:p>
          <a:endParaRPr lang="ru-RU"/>
        </a:p>
      </dgm:t>
    </dgm:pt>
    <dgm:pt modelId="{49FA3742-48CD-4BC5-BD7C-56A3191638B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Обмежувальний припис стосовно кривдника</a:t>
          </a:r>
          <a:endParaRPr lang="ru-RU" sz="2400" b="1" dirty="0" smtClean="0"/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/>
        </a:p>
      </dgm:t>
    </dgm:pt>
    <dgm:pt modelId="{61260C1E-9AFE-4073-AFB2-EC417EA7E944}" type="parTrans" cxnId="{2EDAE8AD-02EC-4336-A378-63EBBFC32F79}">
      <dgm:prSet/>
      <dgm:spPr/>
      <dgm:t>
        <a:bodyPr/>
        <a:lstStyle/>
        <a:p>
          <a:endParaRPr lang="ru-RU"/>
        </a:p>
      </dgm:t>
    </dgm:pt>
    <dgm:pt modelId="{DBB0571F-2489-4CC2-A0E6-38C9D1C3C581}" type="sibTrans" cxnId="{2EDAE8AD-02EC-4336-A378-63EBBFC32F79}">
      <dgm:prSet/>
      <dgm:spPr/>
      <dgm:t>
        <a:bodyPr/>
        <a:lstStyle/>
        <a:p>
          <a:endParaRPr lang="ru-RU"/>
        </a:p>
      </dgm:t>
    </dgm:pt>
    <dgm:pt modelId="{A27AA9F4-E108-40F6-A4BD-44FEE436220F}">
      <dgm:prSet/>
      <dgm:spPr/>
      <dgm:t>
        <a:bodyPr/>
        <a:lstStyle/>
        <a:p>
          <a:r>
            <a:rPr lang="uk-UA" b="1" dirty="0" smtClean="0"/>
            <a:t>Направлення на проходження програми для кривдників</a:t>
          </a:r>
          <a:endParaRPr lang="ru-RU" b="1" dirty="0"/>
        </a:p>
      </dgm:t>
    </dgm:pt>
    <dgm:pt modelId="{F8AAE522-11F5-489B-B088-B6B8127F7D94}" type="parTrans" cxnId="{0E086AA8-835B-4BDF-8253-C845D446A7D7}">
      <dgm:prSet/>
      <dgm:spPr/>
      <dgm:t>
        <a:bodyPr/>
        <a:lstStyle/>
        <a:p>
          <a:endParaRPr lang="ru-RU"/>
        </a:p>
      </dgm:t>
    </dgm:pt>
    <dgm:pt modelId="{63D43A6A-066A-4445-8D1E-1D2A827CB04D}" type="sibTrans" cxnId="{0E086AA8-835B-4BDF-8253-C845D446A7D7}">
      <dgm:prSet/>
      <dgm:spPr/>
      <dgm:t>
        <a:bodyPr/>
        <a:lstStyle/>
        <a:p>
          <a:endParaRPr lang="ru-RU"/>
        </a:p>
      </dgm:t>
    </dgm:pt>
    <dgm:pt modelId="{2B259FE1-70B2-4081-8A38-9279AD80A6D1}" type="pres">
      <dgm:prSet presAssocID="{39A1DD7C-5065-4CA2-BA26-885797F954D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FF7B3-6E92-4899-96DF-C73F6E35074E}" type="pres">
      <dgm:prSet presAssocID="{87A1237B-1E39-4781-9C4C-31D9AB5AC25D}" presName="compNode" presStyleCnt="0"/>
      <dgm:spPr/>
    </dgm:pt>
    <dgm:pt modelId="{134C7CDA-39E0-4023-BC65-2B7F4F8E225D}" type="pres">
      <dgm:prSet presAssocID="{87A1237B-1E39-4781-9C4C-31D9AB5AC25D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0D474-A261-4F8B-B5B9-02182446455B}" type="pres">
      <dgm:prSet presAssocID="{87A1237B-1E39-4781-9C4C-31D9AB5AC2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8BA44-0AD2-4B52-9836-46CEB660F87C}" type="pres">
      <dgm:prSet presAssocID="{87A1237B-1E39-4781-9C4C-31D9AB5AC25D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C8C0B3EB-98B2-456B-9992-7A6C7F3BC709}" type="pres">
      <dgm:prSet presAssocID="{87A1237B-1E39-4781-9C4C-31D9AB5AC25D}" presName="adorn" presStyleLbl="fgAccFollowNode1" presStyleIdx="0" presStyleCnt="4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4EFBE2BD-74C7-4208-BEEC-906DC3A9625A}" type="pres">
      <dgm:prSet presAssocID="{B056421B-26E8-4C9E-A592-0C4170B64E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AF0C6B-789F-4A7E-9B13-A468ED11A40B}" type="pres">
      <dgm:prSet presAssocID="{209BF2E4-5349-4297-A5E6-83A0B3711EE1}" presName="compNode" presStyleCnt="0"/>
      <dgm:spPr/>
    </dgm:pt>
    <dgm:pt modelId="{E2EF6549-14AC-4D94-95AF-10507B0BB814}" type="pres">
      <dgm:prSet presAssocID="{209BF2E4-5349-4297-A5E6-83A0B3711EE1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A37EF-942F-4592-8ECB-45B15E08BEA6}" type="pres">
      <dgm:prSet presAssocID="{209BF2E4-5349-4297-A5E6-83A0B3711E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DB4C-8664-4F48-82C8-2BD43631DB8E}" type="pres">
      <dgm:prSet presAssocID="{209BF2E4-5349-4297-A5E6-83A0B3711EE1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B7CF50DD-7195-4BA1-9650-C46DD34D7522}" type="pres">
      <dgm:prSet presAssocID="{209BF2E4-5349-4297-A5E6-83A0B3711EE1}" presName="adorn" presStyleLbl="fgAccFollowNod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74F5921-72DF-4BA2-9BEE-706CFDC74F3B}" type="pres">
      <dgm:prSet presAssocID="{1C7F966F-A712-432D-9B65-3FB0575976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4B988B-5D66-49F3-918F-35A0826014BA}" type="pres">
      <dgm:prSet presAssocID="{8930D171-AA13-40BD-A18F-2E9D8A030943}" presName="compNode" presStyleCnt="0"/>
      <dgm:spPr/>
    </dgm:pt>
    <dgm:pt modelId="{3C88A3AA-5730-47A3-85BA-539FA3E4CE64}" type="pres">
      <dgm:prSet presAssocID="{8930D171-AA13-40BD-A18F-2E9D8A030943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16EAC-A736-4853-A74D-6C59249107EA}" type="pres">
      <dgm:prSet presAssocID="{8930D171-AA13-40BD-A18F-2E9D8A0309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FE3DF-C9FE-4887-92EE-A68B40BCC94D}" type="pres">
      <dgm:prSet presAssocID="{8930D171-AA13-40BD-A18F-2E9D8A030943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8B959BEE-6A33-462E-91B4-8D42BB0E8190}" type="pres">
      <dgm:prSet presAssocID="{8930D171-AA13-40BD-A18F-2E9D8A030943}" presName="adorn" presStyleLbl="fgAccFollow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E2D8DB3-058B-44E0-90B0-C081DE4AD2C9}" type="pres">
      <dgm:prSet presAssocID="{D7783931-9C6F-4670-99EB-22E5496C4E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A1E2C9-2988-4EF3-A1F7-564706CDA604}" type="pres">
      <dgm:prSet presAssocID="{EC8511D2-5813-4EB1-955D-D06AE305DE59}" presName="compNode" presStyleCnt="0"/>
      <dgm:spPr/>
    </dgm:pt>
    <dgm:pt modelId="{F572942F-772F-4729-B9EA-1C67E1915594}" type="pres">
      <dgm:prSet presAssocID="{EC8511D2-5813-4EB1-955D-D06AE305DE59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A3267-7C25-4D95-9582-42BF86950F79}" type="pres">
      <dgm:prSet presAssocID="{EC8511D2-5813-4EB1-955D-D06AE305DE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DBFD9-1DDE-4F9C-BA34-C81066B041DC}" type="pres">
      <dgm:prSet presAssocID="{EC8511D2-5813-4EB1-955D-D06AE305DE59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7C9296B9-8BF7-46CC-A5BE-7E03CFCA4E58}" type="pres">
      <dgm:prSet presAssocID="{EC8511D2-5813-4EB1-955D-D06AE305DE59}" presName="adorn" presStyleLbl="fgAccFollow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78EC746-B792-4779-804E-A13E9A987E7B}" type="presOf" srcId="{A27AA9F4-E108-40F6-A4BD-44FEE436220F}" destId="{F572942F-772F-4729-B9EA-1C67E1915594}" srcOrd="0" destOrd="0" presId="urn:microsoft.com/office/officeart/2005/8/layout/bList2#1"/>
    <dgm:cxn modelId="{ACA96CDC-C461-4262-952A-CD83DC376D63}" srcId="{87A1237B-1E39-4781-9C4C-31D9AB5AC25D}" destId="{E086E78A-7980-47C4-AF6A-A78CAFEEC23A}" srcOrd="0" destOrd="0" parTransId="{E4D4132E-B11D-4AE7-B878-740FC304F66F}" sibTransId="{5F8100E9-4F9B-4752-AFCF-04EB7710D0A1}"/>
    <dgm:cxn modelId="{CAAC27A5-C771-428B-A799-B9DF9818266F}" type="presOf" srcId="{EC8511D2-5813-4EB1-955D-D06AE305DE59}" destId="{1E4A3267-7C25-4D95-9582-42BF86950F79}" srcOrd="0" destOrd="0" presId="urn:microsoft.com/office/officeart/2005/8/layout/bList2#1"/>
    <dgm:cxn modelId="{4DB90187-9215-459E-8F33-C6FE3381DDC5}" srcId="{39A1DD7C-5065-4CA2-BA26-885797F954D4}" destId="{87A1237B-1E39-4781-9C4C-31D9AB5AC25D}" srcOrd="0" destOrd="0" parTransId="{19513A7A-C0EF-437A-B5E8-38836DEBEEF8}" sibTransId="{B056421B-26E8-4C9E-A592-0C4170B64E5B}"/>
    <dgm:cxn modelId="{661D477A-0595-41DD-96C5-E885DAD7391D}" type="presOf" srcId="{87A1237B-1E39-4781-9C4C-31D9AB5AC25D}" destId="{6600D474-A261-4F8B-B5B9-02182446455B}" srcOrd="0" destOrd="0" presId="urn:microsoft.com/office/officeart/2005/8/layout/bList2#1"/>
    <dgm:cxn modelId="{B1F4E769-A0E9-4045-982F-7A166C263C94}" type="presOf" srcId="{39A1DD7C-5065-4CA2-BA26-885797F954D4}" destId="{2B259FE1-70B2-4081-8A38-9279AD80A6D1}" srcOrd="0" destOrd="0" presId="urn:microsoft.com/office/officeart/2005/8/layout/bList2#1"/>
    <dgm:cxn modelId="{05129E7F-511B-408B-9370-9E80348B6773}" type="presOf" srcId="{209BF2E4-5349-4297-A5E6-83A0B3711EE1}" destId="{FAF3DB4C-8664-4F48-82C8-2BD43631DB8E}" srcOrd="1" destOrd="0" presId="urn:microsoft.com/office/officeart/2005/8/layout/bList2#1"/>
    <dgm:cxn modelId="{0E086AA8-835B-4BDF-8253-C845D446A7D7}" srcId="{EC8511D2-5813-4EB1-955D-D06AE305DE59}" destId="{A27AA9F4-E108-40F6-A4BD-44FEE436220F}" srcOrd="0" destOrd="0" parTransId="{F8AAE522-11F5-489B-B088-B6B8127F7D94}" sibTransId="{63D43A6A-066A-4445-8D1E-1D2A827CB04D}"/>
    <dgm:cxn modelId="{1CF477DD-1990-4DFC-93A8-6E1DF9EE6C79}" type="presOf" srcId="{EC8511D2-5813-4EB1-955D-D06AE305DE59}" destId="{7CDDBFD9-1DDE-4F9C-BA34-C81066B041DC}" srcOrd="1" destOrd="0" presId="urn:microsoft.com/office/officeart/2005/8/layout/bList2#1"/>
    <dgm:cxn modelId="{5E7B0519-6094-4EA6-812F-1F155ADED6B9}" type="presOf" srcId="{8930D171-AA13-40BD-A18F-2E9D8A030943}" destId="{BAEFE3DF-C9FE-4887-92EE-A68B40BCC94D}" srcOrd="1" destOrd="0" presId="urn:microsoft.com/office/officeart/2005/8/layout/bList2#1"/>
    <dgm:cxn modelId="{7C126A97-D17E-4273-89CB-0C389553F9F1}" type="presOf" srcId="{D7783931-9C6F-4670-99EB-22E5496C4EB6}" destId="{DE2D8DB3-058B-44E0-90B0-C081DE4AD2C9}" srcOrd="0" destOrd="0" presId="urn:microsoft.com/office/officeart/2005/8/layout/bList2#1"/>
    <dgm:cxn modelId="{7495E911-B78F-4CA2-8247-5BC3CC519D8C}" type="presOf" srcId="{8930D171-AA13-40BD-A18F-2E9D8A030943}" destId="{7A216EAC-A736-4853-A74D-6C59249107EA}" srcOrd="0" destOrd="0" presId="urn:microsoft.com/office/officeart/2005/8/layout/bList2#1"/>
    <dgm:cxn modelId="{6C73374C-FF80-4AA9-8E9E-5BFA0C1C6392}" srcId="{39A1DD7C-5065-4CA2-BA26-885797F954D4}" destId="{209BF2E4-5349-4297-A5E6-83A0B3711EE1}" srcOrd="1" destOrd="0" parTransId="{4A503EA9-357E-4DF6-9793-D934E2ECB8FA}" sibTransId="{1C7F966F-A712-432D-9B65-3FB05759766D}"/>
    <dgm:cxn modelId="{4AFAB2BF-C5DA-469E-843C-24D6524DF16F}" type="presOf" srcId="{B056421B-26E8-4C9E-A592-0C4170B64E5B}" destId="{4EFBE2BD-74C7-4208-BEEC-906DC3A9625A}" srcOrd="0" destOrd="0" presId="urn:microsoft.com/office/officeart/2005/8/layout/bList2#1"/>
    <dgm:cxn modelId="{6CF40E6C-3359-4B10-B485-00960294B3F2}" type="presOf" srcId="{9F474F7B-5496-4CD1-A1B9-B7210232F667}" destId="{3C88A3AA-5730-47A3-85BA-539FA3E4CE64}" srcOrd="0" destOrd="0" presId="urn:microsoft.com/office/officeart/2005/8/layout/bList2#1"/>
    <dgm:cxn modelId="{74761A96-6483-4585-A48E-A61F67F9234B}" type="presOf" srcId="{E086E78A-7980-47C4-AF6A-A78CAFEEC23A}" destId="{134C7CDA-39E0-4023-BC65-2B7F4F8E225D}" srcOrd="0" destOrd="0" presId="urn:microsoft.com/office/officeart/2005/8/layout/bList2#1"/>
    <dgm:cxn modelId="{0CEB2903-36B9-4684-B699-248656DBF8C7}" type="presOf" srcId="{209BF2E4-5349-4297-A5E6-83A0B3711EE1}" destId="{CF0A37EF-942F-4592-8ECB-45B15E08BEA6}" srcOrd="0" destOrd="0" presId="urn:microsoft.com/office/officeart/2005/8/layout/bList2#1"/>
    <dgm:cxn modelId="{6D6501C4-A268-4842-B0FB-80653CA2C0BF}" type="presOf" srcId="{49FA3742-48CD-4BC5-BD7C-56A3191638B6}" destId="{E2EF6549-14AC-4D94-95AF-10507B0BB814}" srcOrd="0" destOrd="0" presId="urn:microsoft.com/office/officeart/2005/8/layout/bList2#1"/>
    <dgm:cxn modelId="{23E90366-6014-4D39-A3F4-1414D22EEC70}" srcId="{8930D171-AA13-40BD-A18F-2E9D8A030943}" destId="{9F474F7B-5496-4CD1-A1B9-B7210232F667}" srcOrd="0" destOrd="0" parTransId="{C37B5B20-F42E-4F07-8CB6-8B536BC6342B}" sibTransId="{DA2DE575-019A-407B-AB52-B6447DE02D4B}"/>
    <dgm:cxn modelId="{48190610-CE44-4C43-A15A-14F36F49351D}" type="presOf" srcId="{1C7F966F-A712-432D-9B65-3FB05759766D}" destId="{074F5921-72DF-4BA2-9BEE-706CFDC74F3B}" srcOrd="0" destOrd="0" presId="urn:microsoft.com/office/officeart/2005/8/layout/bList2#1"/>
    <dgm:cxn modelId="{2EDAE8AD-02EC-4336-A378-63EBBFC32F79}" srcId="{209BF2E4-5349-4297-A5E6-83A0B3711EE1}" destId="{49FA3742-48CD-4BC5-BD7C-56A3191638B6}" srcOrd="0" destOrd="0" parTransId="{61260C1E-9AFE-4073-AFB2-EC417EA7E944}" sibTransId="{DBB0571F-2489-4CC2-A0E6-38C9D1C3C581}"/>
    <dgm:cxn modelId="{C5D33BE0-F2A4-4C72-8154-F7C8B8E8B030}" srcId="{39A1DD7C-5065-4CA2-BA26-885797F954D4}" destId="{8930D171-AA13-40BD-A18F-2E9D8A030943}" srcOrd="2" destOrd="0" parTransId="{1CF950A0-EB34-4442-90E1-0EA281B9469C}" sibTransId="{D7783931-9C6F-4670-99EB-22E5496C4EB6}"/>
    <dgm:cxn modelId="{6F5726F5-7687-46C5-B417-93369102334E}" type="presOf" srcId="{87A1237B-1E39-4781-9C4C-31D9AB5AC25D}" destId="{A308BA44-0AD2-4B52-9836-46CEB660F87C}" srcOrd="1" destOrd="0" presId="urn:microsoft.com/office/officeart/2005/8/layout/bList2#1"/>
    <dgm:cxn modelId="{7DC02700-678F-4EE3-B95E-C62BFD64AC83}" srcId="{39A1DD7C-5065-4CA2-BA26-885797F954D4}" destId="{EC8511D2-5813-4EB1-955D-D06AE305DE59}" srcOrd="3" destOrd="0" parTransId="{F8F7DA1B-97BF-4A20-86E2-618D5BA38758}" sibTransId="{9E3AC9EC-B700-4387-B342-9BEBEA7AB5CF}"/>
    <dgm:cxn modelId="{1676A1B4-29CA-4A83-9B14-8A061C53F65C}" type="presParOf" srcId="{2B259FE1-70B2-4081-8A38-9279AD80A6D1}" destId="{8E8FF7B3-6E92-4899-96DF-C73F6E35074E}" srcOrd="0" destOrd="0" presId="urn:microsoft.com/office/officeart/2005/8/layout/bList2#1"/>
    <dgm:cxn modelId="{7FE8F701-629E-47F9-A876-5F4C50CDB39F}" type="presParOf" srcId="{8E8FF7B3-6E92-4899-96DF-C73F6E35074E}" destId="{134C7CDA-39E0-4023-BC65-2B7F4F8E225D}" srcOrd="0" destOrd="0" presId="urn:microsoft.com/office/officeart/2005/8/layout/bList2#1"/>
    <dgm:cxn modelId="{824CAA8E-01B2-4691-A6E2-2EBB9D6F0B09}" type="presParOf" srcId="{8E8FF7B3-6E92-4899-96DF-C73F6E35074E}" destId="{6600D474-A261-4F8B-B5B9-02182446455B}" srcOrd="1" destOrd="0" presId="urn:microsoft.com/office/officeart/2005/8/layout/bList2#1"/>
    <dgm:cxn modelId="{457AD619-B198-44F1-80F9-C18675B303D6}" type="presParOf" srcId="{8E8FF7B3-6E92-4899-96DF-C73F6E35074E}" destId="{A308BA44-0AD2-4B52-9836-46CEB660F87C}" srcOrd="2" destOrd="0" presId="urn:microsoft.com/office/officeart/2005/8/layout/bList2#1"/>
    <dgm:cxn modelId="{D424EA9F-B3E4-4EE1-B90A-8755FF986578}" type="presParOf" srcId="{8E8FF7B3-6E92-4899-96DF-C73F6E35074E}" destId="{C8C0B3EB-98B2-456B-9992-7A6C7F3BC709}" srcOrd="3" destOrd="0" presId="urn:microsoft.com/office/officeart/2005/8/layout/bList2#1"/>
    <dgm:cxn modelId="{FE394FED-D3D0-4732-8CBB-5FE2C1EDF798}" type="presParOf" srcId="{2B259FE1-70B2-4081-8A38-9279AD80A6D1}" destId="{4EFBE2BD-74C7-4208-BEEC-906DC3A9625A}" srcOrd="1" destOrd="0" presId="urn:microsoft.com/office/officeart/2005/8/layout/bList2#1"/>
    <dgm:cxn modelId="{A1CC607A-83B9-4369-AB64-DCC225E49A1F}" type="presParOf" srcId="{2B259FE1-70B2-4081-8A38-9279AD80A6D1}" destId="{AEAF0C6B-789F-4A7E-9B13-A468ED11A40B}" srcOrd="2" destOrd="0" presId="urn:microsoft.com/office/officeart/2005/8/layout/bList2#1"/>
    <dgm:cxn modelId="{4439A412-551E-4B52-B62F-634A1CF2BE62}" type="presParOf" srcId="{AEAF0C6B-789F-4A7E-9B13-A468ED11A40B}" destId="{E2EF6549-14AC-4D94-95AF-10507B0BB814}" srcOrd="0" destOrd="0" presId="urn:microsoft.com/office/officeart/2005/8/layout/bList2#1"/>
    <dgm:cxn modelId="{06708257-8C60-45E3-A32C-6522FCD1BF67}" type="presParOf" srcId="{AEAF0C6B-789F-4A7E-9B13-A468ED11A40B}" destId="{CF0A37EF-942F-4592-8ECB-45B15E08BEA6}" srcOrd="1" destOrd="0" presId="urn:microsoft.com/office/officeart/2005/8/layout/bList2#1"/>
    <dgm:cxn modelId="{6EBAFA6C-4A75-4A3C-8F9A-D4CEBDB7AE94}" type="presParOf" srcId="{AEAF0C6B-789F-4A7E-9B13-A468ED11A40B}" destId="{FAF3DB4C-8664-4F48-82C8-2BD43631DB8E}" srcOrd="2" destOrd="0" presId="urn:microsoft.com/office/officeart/2005/8/layout/bList2#1"/>
    <dgm:cxn modelId="{11715642-9E80-49E4-97EA-B0E1B07BE4B5}" type="presParOf" srcId="{AEAF0C6B-789F-4A7E-9B13-A468ED11A40B}" destId="{B7CF50DD-7195-4BA1-9650-C46DD34D7522}" srcOrd="3" destOrd="0" presId="urn:microsoft.com/office/officeart/2005/8/layout/bList2#1"/>
    <dgm:cxn modelId="{13F84ADF-2489-4A2F-86C2-0B5CEBDAFC9C}" type="presParOf" srcId="{2B259FE1-70B2-4081-8A38-9279AD80A6D1}" destId="{074F5921-72DF-4BA2-9BEE-706CFDC74F3B}" srcOrd="3" destOrd="0" presId="urn:microsoft.com/office/officeart/2005/8/layout/bList2#1"/>
    <dgm:cxn modelId="{15EC4DA7-5992-4C42-86CB-17D91D01DEDF}" type="presParOf" srcId="{2B259FE1-70B2-4081-8A38-9279AD80A6D1}" destId="{EF4B988B-5D66-49F3-918F-35A0826014BA}" srcOrd="4" destOrd="0" presId="urn:microsoft.com/office/officeart/2005/8/layout/bList2#1"/>
    <dgm:cxn modelId="{C7A72E45-1A84-4FDF-BD60-F9A0D681ACE9}" type="presParOf" srcId="{EF4B988B-5D66-49F3-918F-35A0826014BA}" destId="{3C88A3AA-5730-47A3-85BA-539FA3E4CE64}" srcOrd="0" destOrd="0" presId="urn:microsoft.com/office/officeart/2005/8/layout/bList2#1"/>
    <dgm:cxn modelId="{30BC92DA-762D-4DA7-8650-2F7080F3D5A8}" type="presParOf" srcId="{EF4B988B-5D66-49F3-918F-35A0826014BA}" destId="{7A216EAC-A736-4853-A74D-6C59249107EA}" srcOrd="1" destOrd="0" presId="urn:microsoft.com/office/officeart/2005/8/layout/bList2#1"/>
    <dgm:cxn modelId="{D4860F48-CA9E-4CD0-ACFB-DE8FB8278B10}" type="presParOf" srcId="{EF4B988B-5D66-49F3-918F-35A0826014BA}" destId="{BAEFE3DF-C9FE-4887-92EE-A68B40BCC94D}" srcOrd="2" destOrd="0" presId="urn:microsoft.com/office/officeart/2005/8/layout/bList2#1"/>
    <dgm:cxn modelId="{850D0646-714F-4ECF-817A-66F635F5CC4F}" type="presParOf" srcId="{EF4B988B-5D66-49F3-918F-35A0826014BA}" destId="{8B959BEE-6A33-462E-91B4-8D42BB0E8190}" srcOrd="3" destOrd="0" presId="urn:microsoft.com/office/officeart/2005/8/layout/bList2#1"/>
    <dgm:cxn modelId="{A91190E1-9793-43BA-A815-D8B99D8EF1F3}" type="presParOf" srcId="{2B259FE1-70B2-4081-8A38-9279AD80A6D1}" destId="{DE2D8DB3-058B-44E0-90B0-C081DE4AD2C9}" srcOrd="5" destOrd="0" presId="urn:microsoft.com/office/officeart/2005/8/layout/bList2#1"/>
    <dgm:cxn modelId="{4DE299E0-E292-4378-AE3E-B70D249B4693}" type="presParOf" srcId="{2B259FE1-70B2-4081-8A38-9279AD80A6D1}" destId="{2FA1E2C9-2988-4EF3-A1F7-564706CDA604}" srcOrd="6" destOrd="0" presId="urn:microsoft.com/office/officeart/2005/8/layout/bList2#1"/>
    <dgm:cxn modelId="{630D61CD-EC62-4463-B4FC-5CB7C5D1E491}" type="presParOf" srcId="{2FA1E2C9-2988-4EF3-A1F7-564706CDA604}" destId="{F572942F-772F-4729-B9EA-1C67E1915594}" srcOrd="0" destOrd="0" presId="urn:microsoft.com/office/officeart/2005/8/layout/bList2#1"/>
    <dgm:cxn modelId="{000FA81A-DFBF-46A2-84A4-D4A03704E69E}" type="presParOf" srcId="{2FA1E2C9-2988-4EF3-A1F7-564706CDA604}" destId="{1E4A3267-7C25-4D95-9582-42BF86950F79}" srcOrd="1" destOrd="0" presId="urn:microsoft.com/office/officeart/2005/8/layout/bList2#1"/>
    <dgm:cxn modelId="{3EF0F341-E153-42F4-AAC5-91AFCD3BBD4E}" type="presParOf" srcId="{2FA1E2C9-2988-4EF3-A1F7-564706CDA604}" destId="{7CDDBFD9-1DDE-4F9C-BA34-C81066B041DC}" srcOrd="2" destOrd="0" presId="urn:microsoft.com/office/officeart/2005/8/layout/bList2#1"/>
    <dgm:cxn modelId="{A787D2CD-2040-4CBE-AE20-E1F0CF70FBB9}" type="presParOf" srcId="{2FA1E2C9-2988-4EF3-A1F7-564706CDA604}" destId="{7C9296B9-8BF7-46CC-A5BE-7E03CFCA4E5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BF44-E1C0-4659-B352-7F01117C5307}">
      <dsp:nvSpPr>
        <dsp:cNvPr id="0" name=""/>
        <dsp:cNvSpPr/>
      </dsp:nvSpPr>
      <dsp:spPr>
        <a:xfrm>
          <a:off x="2817" y="312107"/>
          <a:ext cx="4354115" cy="1741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Найчастіше</a:t>
          </a:r>
          <a:endParaRPr lang="ru-RU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640" y="312107"/>
        <a:ext cx="2612469" cy="1741646"/>
      </dsp:txXfrm>
    </dsp:sp>
    <dsp:sp modelId="{332FAE11-DBAA-4A9B-8FFC-BD40435154DB}">
      <dsp:nvSpPr>
        <dsp:cNvPr id="0" name=""/>
        <dsp:cNvSpPr/>
      </dsp:nvSpPr>
      <dsp:spPr>
        <a:xfrm>
          <a:off x="3790898" y="460147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smtClean="0"/>
            <a:t>субота</a:t>
          </a:r>
          <a:endParaRPr lang="ru-RU" sz="4600" kern="1200"/>
        </a:p>
      </dsp:txBody>
      <dsp:txXfrm>
        <a:off x="4513681" y="460147"/>
        <a:ext cx="2168349" cy="1445566"/>
      </dsp:txXfrm>
    </dsp:sp>
    <dsp:sp modelId="{A95435C8-58FF-49C8-8AA8-483C8D95DAD0}">
      <dsp:nvSpPr>
        <dsp:cNvPr id="0" name=""/>
        <dsp:cNvSpPr/>
      </dsp:nvSpPr>
      <dsp:spPr>
        <a:xfrm>
          <a:off x="6898866" y="460147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smtClean="0"/>
            <a:t>20.00-00.00</a:t>
          </a:r>
          <a:endParaRPr lang="ru-RU" sz="4600" kern="1200"/>
        </a:p>
      </dsp:txBody>
      <dsp:txXfrm>
        <a:off x="7621649" y="460147"/>
        <a:ext cx="2168349" cy="1445566"/>
      </dsp:txXfrm>
    </dsp:sp>
    <dsp:sp modelId="{228C47BC-6340-41E7-ABD5-8844DA0CFB62}">
      <dsp:nvSpPr>
        <dsp:cNvPr id="0" name=""/>
        <dsp:cNvSpPr/>
      </dsp:nvSpPr>
      <dsp:spPr>
        <a:xfrm>
          <a:off x="0" y="2318135"/>
          <a:ext cx="4354115" cy="17416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Найрідше</a:t>
          </a:r>
          <a:endParaRPr lang="ru-RU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0823" y="2318135"/>
        <a:ext cx="2612469" cy="1741646"/>
      </dsp:txXfrm>
    </dsp:sp>
    <dsp:sp modelId="{49874294-5B73-4382-B7BB-E63C842C0951}">
      <dsp:nvSpPr>
        <dsp:cNvPr id="0" name=""/>
        <dsp:cNvSpPr/>
      </dsp:nvSpPr>
      <dsp:spPr>
        <a:xfrm>
          <a:off x="3790898" y="2445624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smtClean="0"/>
            <a:t>вівторок</a:t>
          </a:r>
          <a:endParaRPr lang="ru-RU" sz="4600" kern="1200"/>
        </a:p>
      </dsp:txBody>
      <dsp:txXfrm>
        <a:off x="4513681" y="2445624"/>
        <a:ext cx="2168349" cy="1445566"/>
      </dsp:txXfrm>
    </dsp:sp>
    <dsp:sp modelId="{6D441709-7825-47AF-B682-56540AC21BDF}">
      <dsp:nvSpPr>
        <dsp:cNvPr id="0" name=""/>
        <dsp:cNvSpPr/>
      </dsp:nvSpPr>
      <dsp:spPr>
        <a:xfrm>
          <a:off x="6898866" y="2445624"/>
          <a:ext cx="3613915" cy="14455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smtClean="0"/>
            <a:t>08.00-12.00</a:t>
          </a:r>
          <a:endParaRPr lang="ru-RU" sz="4600" kern="1200"/>
        </a:p>
      </dsp:txBody>
      <dsp:txXfrm>
        <a:off x="7621649" y="2445624"/>
        <a:ext cx="2168349" cy="144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C7CDA-39E0-4023-BC65-2B7F4F8E225D}">
      <dsp:nvSpPr>
        <dsp:cNvPr id="0" name=""/>
        <dsp:cNvSpPr/>
      </dsp:nvSpPr>
      <dsp:spPr>
        <a:xfrm>
          <a:off x="7148" y="869076"/>
          <a:ext cx="2535103" cy="1892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Терміновий заборонний припис стосовно кривдника</a:t>
          </a:r>
          <a:endParaRPr lang="ru-RU" sz="2300" b="1" kern="1200" dirty="0"/>
        </a:p>
      </dsp:txBody>
      <dsp:txXfrm>
        <a:off x="51489" y="913417"/>
        <a:ext cx="2446421" cy="1848060"/>
      </dsp:txXfrm>
    </dsp:sp>
    <dsp:sp modelId="{A308BA44-0AD2-4B52-9836-46CEB660F87C}">
      <dsp:nvSpPr>
        <dsp:cNvPr id="0" name=""/>
        <dsp:cNvSpPr/>
      </dsp:nvSpPr>
      <dsp:spPr>
        <a:xfrm>
          <a:off x="7148" y="2761477"/>
          <a:ext cx="2535103" cy="813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поліція</a:t>
          </a:r>
          <a:endParaRPr lang="ru-RU" sz="4100" kern="1200" dirty="0"/>
        </a:p>
      </dsp:txBody>
      <dsp:txXfrm>
        <a:off x="7148" y="2761477"/>
        <a:ext cx="1785284" cy="813732"/>
      </dsp:txXfrm>
    </dsp:sp>
    <dsp:sp modelId="{C8C0B3EB-98B2-456B-9992-7A6C7F3BC709}">
      <dsp:nvSpPr>
        <dsp:cNvPr id="0" name=""/>
        <dsp:cNvSpPr/>
      </dsp:nvSpPr>
      <dsp:spPr>
        <a:xfrm>
          <a:off x="1864147" y="2890731"/>
          <a:ext cx="887286" cy="887286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6549-14AC-4D94-95AF-10507B0BB814}">
      <dsp:nvSpPr>
        <dsp:cNvPr id="0" name=""/>
        <dsp:cNvSpPr/>
      </dsp:nvSpPr>
      <dsp:spPr>
        <a:xfrm>
          <a:off x="2971253" y="869076"/>
          <a:ext cx="2535103" cy="1892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b="1" kern="1200" dirty="0" smtClean="0"/>
            <a:t>Обмежувальний припис стосовно кривдника</a:t>
          </a:r>
          <a:endParaRPr lang="ru-RU" sz="2400" b="1" kern="1200" dirty="0" smtClean="0"/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3015594" y="913417"/>
        <a:ext cx="2446421" cy="1848060"/>
      </dsp:txXfrm>
    </dsp:sp>
    <dsp:sp modelId="{FAF3DB4C-8664-4F48-82C8-2BD43631DB8E}">
      <dsp:nvSpPr>
        <dsp:cNvPr id="0" name=""/>
        <dsp:cNvSpPr/>
      </dsp:nvSpPr>
      <dsp:spPr>
        <a:xfrm>
          <a:off x="2971253" y="2761477"/>
          <a:ext cx="2535103" cy="813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суд</a:t>
          </a:r>
          <a:endParaRPr lang="ru-RU" sz="4100" kern="1200" dirty="0"/>
        </a:p>
      </dsp:txBody>
      <dsp:txXfrm>
        <a:off x="2971253" y="2761477"/>
        <a:ext cx="1785284" cy="813732"/>
      </dsp:txXfrm>
    </dsp:sp>
    <dsp:sp modelId="{B7CF50DD-7195-4BA1-9650-C46DD34D7522}">
      <dsp:nvSpPr>
        <dsp:cNvPr id="0" name=""/>
        <dsp:cNvSpPr/>
      </dsp:nvSpPr>
      <dsp:spPr>
        <a:xfrm>
          <a:off x="4828251" y="2890731"/>
          <a:ext cx="887286" cy="887286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8A3AA-5730-47A3-85BA-539FA3E4CE64}">
      <dsp:nvSpPr>
        <dsp:cNvPr id="0" name=""/>
        <dsp:cNvSpPr/>
      </dsp:nvSpPr>
      <dsp:spPr>
        <a:xfrm>
          <a:off x="5935357" y="869076"/>
          <a:ext cx="2535103" cy="1892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Взяття на профілактичний облік кривдника</a:t>
          </a:r>
          <a:endParaRPr lang="ru-RU" sz="2300" b="1" kern="1200" dirty="0"/>
        </a:p>
      </dsp:txBody>
      <dsp:txXfrm>
        <a:off x="5979698" y="913417"/>
        <a:ext cx="2446421" cy="1848060"/>
      </dsp:txXfrm>
    </dsp:sp>
    <dsp:sp modelId="{BAEFE3DF-C9FE-4887-92EE-A68B40BCC94D}">
      <dsp:nvSpPr>
        <dsp:cNvPr id="0" name=""/>
        <dsp:cNvSpPr/>
      </dsp:nvSpPr>
      <dsp:spPr>
        <a:xfrm>
          <a:off x="5935357" y="2761477"/>
          <a:ext cx="2535103" cy="813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поліція</a:t>
          </a:r>
          <a:endParaRPr lang="ru-RU" sz="4100" kern="1200" dirty="0"/>
        </a:p>
      </dsp:txBody>
      <dsp:txXfrm>
        <a:off x="5935357" y="2761477"/>
        <a:ext cx="1785284" cy="813732"/>
      </dsp:txXfrm>
    </dsp:sp>
    <dsp:sp modelId="{8B959BEE-6A33-462E-91B4-8D42BB0E8190}">
      <dsp:nvSpPr>
        <dsp:cNvPr id="0" name=""/>
        <dsp:cNvSpPr/>
      </dsp:nvSpPr>
      <dsp:spPr>
        <a:xfrm>
          <a:off x="7792355" y="2890731"/>
          <a:ext cx="887286" cy="8872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2942F-772F-4729-B9EA-1C67E1915594}">
      <dsp:nvSpPr>
        <dsp:cNvPr id="0" name=""/>
        <dsp:cNvSpPr/>
      </dsp:nvSpPr>
      <dsp:spPr>
        <a:xfrm>
          <a:off x="8899461" y="869076"/>
          <a:ext cx="2535103" cy="18924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Направлення на проходження програми для кривдників</a:t>
          </a:r>
          <a:endParaRPr lang="ru-RU" sz="2300" b="1" kern="1200" dirty="0"/>
        </a:p>
      </dsp:txBody>
      <dsp:txXfrm>
        <a:off x="8943802" y="913417"/>
        <a:ext cx="2446421" cy="1848060"/>
      </dsp:txXfrm>
    </dsp:sp>
    <dsp:sp modelId="{7CDDBFD9-1DDE-4F9C-BA34-C81066B041DC}">
      <dsp:nvSpPr>
        <dsp:cNvPr id="0" name=""/>
        <dsp:cNvSpPr/>
      </dsp:nvSpPr>
      <dsp:spPr>
        <a:xfrm>
          <a:off x="8899461" y="2761477"/>
          <a:ext cx="2535103" cy="813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суд</a:t>
          </a:r>
          <a:endParaRPr lang="ru-RU" sz="4100" kern="1200" dirty="0"/>
        </a:p>
      </dsp:txBody>
      <dsp:txXfrm>
        <a:off x="8899461" y="2761477"/>
        <a:ext cx="1785284" cy="813732"/>
      </dsp:txXfrm>
    </dsp:sp>
    <dsp:sp modelId="{7C9296B9-8BF7-46CC-A5BE-7E03CFCA4E58}">
      <dsp:nvSpPr>
        <dsp:cNvPr id="0" name=""/>
        <dsp:cNvSpPr/>
      </dsp:nvSpPr>
      <dsp:spPr>
        <a:xfrm>
          <a:off x="10756459" y="2890731"/>
          <a:ext cx="887286" cy="8872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31AC69-3824-4BCA-956F-39688AC8B32C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C1149F-F4E7-47EF-ACEE-DAECA598D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26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1666B-119B-49E4-9C0B-07E4BDA8F9BF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uk-U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F89C0-FCD7-43E5-9EB5-08A6133FCF7B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F90A0-ECE7-4C1A-B5D6-79354F7A9214}" type="slidenum">
              <a:rPr lang="uk-UA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uk-UA" altLang="uk-U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298D-4AEF-49A5-B44C-6F9988D3936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1DE20-B6ED-4442-97DE-83EB452A6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BDA8-5ED2-4284-85A9-886F5CDB1701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C03-F37F-4D2B-BB68-071509C0C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941B-6903-482C-96B2-AE6527D49D64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B2A7-2398-4305-89A2-C357AC2C4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12700" y="6053138"/>
            <a:ext cx="30003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EFC5FB-854A-455F-AB2F-AF21F1EACB33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D155AF-A0FE-42F1-8F83-9ADDF6A9C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7213-ADF2-4038-861B-72ACBD3BC7DB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03FD-7601-41B9-8EB8-04013A7FC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BAF3-00D8-4378-9519-1B8D1C380D4B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327E9D-3A47-403A-85E9-1D1810484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27C46D-F764-4821-B86C-A2851A0D5989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DD39A3-1E77-4DC3-8072-1A7F4F09B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3DAAFA-44AA-4F7B-9E6E-4E49C06C3A4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CAAB95-A3B1-4F8A-8FDD-9160F5AF7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26D2-7678-4BBF-87CB-1FE1F4EA1DE6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FC76-77F9-4707-8AB5-A2FFC1C0F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9276-8E52-4BB8-9427-99CF8C547406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39857A-A46C-4A65-AC45-78830B55C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2140-8C8A-4BFC-BF0B-FC8519EB6C20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5A4F-D630-44D4-BD18-EF8CC1ACF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AA4E-08A0-48C7-947C-85421B0EBFC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E5B4-5342-4242-B7B9-1FC767B0A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060575" y="4654550"/>
            <a:ext cx="1013142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AB9C31-1C50-4A82-B8FD-36AF1568F2E8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90C4083-FB10-43D7-99A1-9D177A777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315D-1202-42E4-B9D9-A24723E4F535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62C0-1D12-4B9A-A8BC-2076A2379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5AC3-B016-4075-811B-E911AC594FB0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C79D-9175-4BA0-B74B-6FA573FD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7827963" y="6557963"/>
            <a:ext cx="267017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5B2E62-408E-4653-A49C-396E558B4730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6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663" y="6556375"/>
            <a:ext cx="784225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2342B0-0B18-4452-B5F9-0F79FC3C0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677B-B9B3-493F-9E8F-A7B00FB45190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A1E2-3257-4D61-BE55-1A5C4D720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9200" y="6556375"/>
            <a:ext cx="2670175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F1EF82-54FE-4F79-B7C4-D9E75512BC9C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4575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900" y="6554788"/>
            <a:ext cx="78422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02C749-3885-49B6-9C5E-7EC8193FC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53EF-0E35-4E8D-B267-909C2C7435D9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2F80-4F3B-4E24-9491-6D20E93D1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6E9B-8CB1-41E3-939F-D57C821F7979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ADED-5129-4227-959E-502DC3736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C292-7C78-4BC2-8A60-575F345DC65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D0B8-DF98-43F6-BF44-2EADCD501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66EA-4531-40CA-AB0D-AFD13BE8876C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5083-B2A2-46DE-994A-E82A1B1F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8425-DDCF-4A00-A12D-338C626FB19C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EC17-18FA-41AB-BA3A-3913F6382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523F-B2C0-4194-8EBE-22E4DE6F7501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02F4-9373-48A4-8CB6-D93EF7924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796925" y="1004888"/>
            <a:ext cx="5759450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795338" y="998538"/>
            <a:ext cx="5759450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B9A0A-E3C7-490F-AB03-F5CD91325512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D2685-482C-4A51-8CF1-72C64101A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6CFC-AF75-4830-A150-3A4B3186658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7BD64-5528-4680-901A-AA58480C1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850" y="6557963"/>
            <a:ext cx="2668588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D8353B-C4D1-41BB-8713-E7014BCA4FB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138" y="6553200"/>
            <a:ext cx="78422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8C99ACF-9D33-4A75-9B9B-B1BBDC607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F1FB-C739-42DD-BD6B-ECB3241EA436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E3A9-F626-485F-837C-A0AB8A25B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7903-2E2B-4201-A1F0-92252BFE4E1C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6ECE-C783-4D37-AC44-33701583D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328C-2FC0-4881-874B-21864448B25E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6511-56F2-4047-B85E-F3129C9AF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173C-CF3E-437A-A35B-328275E3FF64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587E9-AA9F-4799-BA14-EEC83F655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4EB1-EDDB-4CBA-A57E-D469B4E16643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64F4-A2E2-4999-9263-DD77F800D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052A-697F-4DCE-8AB0-18E0BEC5B024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9D41-AEA6-42E1-9210-647FF301E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8BB83-A4F6-48A2-A5C0-70DF534B6A4D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944606-AEA5-4B5F-BE7F-845CEDD41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8B4016-125D-447E-9394-EEF448B82310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FCE9C1-0B03-4123-A9FD-3F4DBBD46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0" r:id="rId2"/>
    <p:sldLayoutId id="2147484062" r:id="rId3"/>
    <p:sldLayoutId id="2147484063" r:id="rId4"/>
    <p:sldLayoutId id="2147484064" r:id="rId5"/>
    <p:sldLayoutId id="2147484051" r:id="rId6"/>
    <p:sldLayoutId id="2147484065" r:id="rId7"/>
    <p:sldLayoutId id="2147484052" r:id="rId8"/>
    <p:sldLayoutId id="2147484066" r:id="rId9"/>
    <p:sldLayoutId id="2147484053" r:id="rId10"/>
    <p:sldLayoutId id="21474840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025" y="6557963"/>
            <a:ext cx="2670175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F32E6E8-8F3B-43ED-B16E-201571B0896D}" type="datetimeFigureOut">
              <a:rPr lang="ru-RU"/>
              <a:pPr>
                <a:defRPr/>
              </a:pPr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963" y="6556375"/>
            <a:ext cx="784225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41C9516-86B8-4ADC-BB11-FB69270F2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4" r:id="rId2"/>
    <p:sldLayoutId id="2147484069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70" r:id="rId9"/>
    <p:sldLayoutId id="2147484060" r:id="rId10"/>
    <p:sldLayoutId id="21474840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663" y="2574925"/>
            <a:ext cx="9144000" cy="2387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/>
              <a:t>ДОМАШНЄ НАСИЛЬСТВО: </a:t>
            </a:r>
            <a:r>
              <a:rPr lang="uk-UA" sz="6600" b="1" dirty="0" smtClean="0"/>
              <a:t/>
            </a:r>
            <a:br>
              <a:rPr lang="uk-UA" sz="6600" b="1" dirty="0" smtClean="0"/>
            </a:br>
            <a:r>
              <a:rPr lang="uk-UA" sz="6600" b="1" dirty="0" smtClean="0"/>
              <a:t>що це</a:t>
            </a:r>
            <a:r>
              <a:rPr lang="en-US" sz="6600" b="1" dirty="0" smtClean="0"/>
              <a:t> </a:t>
            </a:r>
            <a:r>
              <a:rPr lang="uk-UA" sz="6600" b="1" dirty="0" smtClean="0"/>
              <a:t>і як йому протидіяти?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/>
              <a:t>У мене на нозі синець </a:t>
            </a: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2196306"/>
            <a:ext cx="6286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6278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МІФИ ТА ФАКТИ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1265238" y="1157288"/>
            <a:ext cx="10426700" cy="539115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uk-UA" sz="19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1) </a:t>
            </a:r>
            <a:r>
              <a:rPr lang="uk-UA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Жінки провокують насильство і заслуговують на нього.</a:t>
            </a: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2500" b="1" smtClean="0">
              <a:solidFill>
                <a:srgbClr val="002060"/>
              </a:solidFill>
              <a:ea typeface="Book Antiqua" pitchFamily="18" charset="0"/>
              <a:cs typeface="Book Antiqua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uk-UA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2) Постраждалі, які піддаються насильству, завжди можуть піти від кривдника.</a:t>
            </a: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AutoNum type="arabicParenR"/>
            </a:pPr>
            <a:endParaRPr lang="uk-UA" sz="2500" b="1" smtClean="0">
              <a:solidFill>
                <a:srgbClr val="002060"/>
              </a:solidFill>
              <a:ea typeface="Book Antiqua" pitchFamily="18" charset="0"/>
              <a:cs typeface="Book Antiqua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uk-UA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3</a:t>
            </a:r>
            <a:r>
              <a:rPr lang="en-US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)</a:t>
            </a:r>
            <a:r>
              <a:rPr lang="uk-UA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 Люди, які застосовують насильство, просто не в змозі контролювати свою злість.</a:t>
            </a: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2500" b="1" smtClean="0">
              <a:solidFill>
                <a:srgbClr val="002060"/>
              </a:solidFill>
              <a:ea typeface="Book Antiqua" pitchFamily="18" charset="0"/>
              <a:cs typeface="Book Antiqua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uk-UA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4) Кривдники, які застосовують насильство, психічно нездорові.</a:t>
            </a: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2500" b="1" smtClean="0">
              <a:solidFill>
                <a:srgbClr val="002060"/>
              </a:solidFill>
              <a:ea typeface="Book Antiqua" pitchFamily="18" charset="0"/>
              <a:cs typeface="Book Antiqua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uk-UA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5) </a:t>
            </a:r>
            <a:r>
              <a:rPr lang="ru-RU" sz="2500" b="1" smtClean="0">
                <a:solidFill>
                  <a:srgbClr val="002060"/>
                </a:solidFill>
                <a:cs typeface="Times New Roman" pitchFamily="18" charset="0"/>
              </a:rPr>
              <a:t>Насильство відбувається лише в бідних та неосвічених сім</a:t>
            </a:r>
            <a:r>
              <a:rPr lang="en-US" sz="2500" b="1" smtClean="0">
                <a:solidFill>
                  <a:srgbClr val="002060"/>
                </a:solidFill>
                <a:cs typeface="Times New Roman" pitchFamily="18" charset="0"/>
              </a:rPr>
              <a:t>’</a:t>
            </a:r>
            <a:r>
              <a:rPr lang="uk-UA" sz="2500" b="1" smtClean="0">
                <a:solidFill>
                  <a:srgbClr val="002060"/>
                </a:solidFill>
                <a:cs typeface="Times New Roman" pitchFamily="18" charset="0"/>
              </a:rPr>
              <a:t>ях.</a:t>
            </a: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2500" b="1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uk-UA" sz="2500" b="1" smtClean="0">
                <a:solidFill>
                  <a:srgbClr val="002060"/>
                </a:solidFill>
                <a:cs typeface="Times New Roman" pitchFamily="18" charset="0"/>
              </a:rPr>
              <a:t>6) Причина насильства – алкоголь.</a:t>
            </a: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2500" b="1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r>
              <a:rPr lang="uk-UA" sz="2500" b="1" smtClean="0">
                <a:solidFill>
                  <a:srgbClr val="002060"/>
                </a:solidFill>
                <a:cs typeface="Times New Roman" pitchFamily="18" charset="0"/>
              </a:rPr>
              <a:t>7) </a:t>
            </a:r>
            <a:r>
              <a:rPr lang="uk-UA" sz="2500" b="1" smtClean="0">
                <a:solidFill>
                  <a:srgbClr val="002060"/>
                </a:solidFill>
                <a:ea typeface="Book Antiqua" pitchFamily="18" charset="0"/>
                <a:cs typeface="Book Antiqua" pitchFamily="18" charset="0"/>
              </a:rPr>
              <a:t>Домашнє насильство – це особиста проблема і всього суспільства вона не стосується.</a:t>
            </a: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1400" b="1" smtClean="0">
              <a:solidFill>
                <a:srgbClr val="002060"/>
              </a:solidFill>
              <a:ea typeface="Book Antiqua" pitchFamily="18" charset="0"/>
              <a:cs typeface="Book Antiqua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1400" smtClean="0">
              <a:solidFill>
                <a:srgbClr val="002060"/>
              </a:solidFill>
              <a:latin typeface="Book Antiqua" pitchFamily="18" charset="0"/>
              <a:ea typeface="Book Antiqua" pitchFamily="18" charset="0"/>
              <a:cs typeface="Book Antiqua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400" smtClean="0">
              <a:solidFill>
                <a:srgbClr val="002060"/>
              </a:solidFill>
              <a:latin typeface="Book Antiqua" pitchFamily="18" charset="0"/>
              <a:ea typeface="Book Antiqua" pitchFamily="18" charset="0"/>
              <a:cs typeface="Book Antiqua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400" smtClean="0">
              <a:solidFill>
                <a:srgbClr val="002060"/>
              </a:solidFill>
              <a:latin typeface="Book Antiqua" pitchFamily="18" charset="0"/>
              <a:ea typeface="Book Antiqua" pitchFamily="18" charset="0"/>
              <a:cs typeface="Book Antiqua" pitchFamily="18" charset="0"/>
            </a:endParaRPr>
          </a:p>
          <a:p>
            <a:pPr marL="0" indent="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uk-UA" altLang="uk-UA" sz="400" b="1" smtClean="0"/>
          </a:p>
          <a:p>
            <a:pPr marL="0" indent="0" eaLnBrk="1" hangingPunct="1">
              <a:lnSpc>
                <a:spcPct val="70000"/>
              </a:lnSpc>
              <a:buFont typeface="Arial" pitchFamily="34" charset="0"/>
              <a:buNone/>
            </a:pPr>
            <a:endParaRPr lang="uk-UA" sz="400" smtClean="0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0FFF9-4C6D-4022-9273-8BB547533EB0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435" y="166256"/>
            <a:ext cx="7710986" cy="7718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Наслідки для суспільства</a:t>
            </a:r>
            <a:endParaRPr lang="ru-RU" sz="4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62546" y="1270661"/>
            <a:ext cx="9729994" cy="47620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Явище </a:t>
            </a:r>
            <a:r>
              <a:rPr lang="uk-UA" sz="2800" dirty="0" err="1" smtClean="0"/>
              <a:t>“соціальної</a:t>
            </a:r>
            <a:r>
              <a:rPr lang="uk-UA" sz="2800" dirty="0" smtClean="0"/>
              <a:t> </a:t>
            </a:r>
            <a:r>
              <a:rPr lang="uk-UA" sz="2800" dirty="0" err="1" smtClean="0"/>
              <a:t>естафети”</a:t>
            </a:r>
            <a:endParaRPr lang="uk-UA" sz="2800" dirty="0" smtClean="0"/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Значна кількість вбивств здійснюється на підставі домашнього насильства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30 - 40% викликів поліції на день пов'язані з побутовим насильством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50% усіх бездомних жінок і дітей пішли жити на вулицю, рятуючись від домашнього насильства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Більшість справ про розлучення порушуються в результаті домашнього насильства</a:t>
            </a:r>
          </a:p>
          <a:p>
            <a:pPr eaLnBrk="1" hangingPunct="1">
              <a:lnSpc>
                <a:spcPct val="80000"/>
              </a:lnSpc>
            </a:pPr>
            <a:endParaRPr lang="uk-UA" dirty="0" smtClean="0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796F9-BD5D-400A-B3CE-8A4729645F0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19775" y="53911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Насильство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породжує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насильство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5755" y="365127"/>
            <a:ext cx="6413595" cy="1325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Наслідки для дітей</a:t>
            </a:r>
            <a:endParaRPr lang="ru-RU" sz="4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00175" y="1758950"/>
            <a:ext cx="9893300" cy="4600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Діти у 6 разів частіше намагаються накласти на себе руки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50 % схильні до зловживань наркотиками та алкоголем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Майже 100 % матерів, які зазнали насильства, народили дітей хворими (невроз, заїканням, порушення психіки)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Безнаглядність та безпритульність дітей, бродяжництво та жебракування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Іноді діти бувають втягнутими в домашнє насильство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У 55 % випадках, коли чоловіки б’ють своїх партнерок, вони також ображають своїх дітей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242AF-44BC-46A4-AFA8-32A4508138F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01340" y="5509904"/>
            <a:ext cx="8395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Дитина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відтворює модель поведінки батьків у власній сім’ї …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925" y="2133600"/>
            <a:ext cx="6448425" cy="28527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latin typeface="+mn-lt"/>
              </a:rPr>
              <a:t>ФОРМИ ДОМАШНЬОГО НАСИЛЬСТВА</a:t>
            </a:r>
            <a:endParaRPr lang="uk-UA" sz="6000" dirty="0">
              <a:latin typeface="+mn-lt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235075"/>
            <a:ext cx="53562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4" descr="sadizm1.gif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l="14035"/>
          <a:stretch>
            <a:fillRect/>
          </a:stretch>
        </p:blipFill>
        <p:spPr bwMode="auto">
          <a:xfrm>
            <a:off x="1509713" y="-92075"/>
            <a:ext cx="13382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D01B-8261-494C-B6BB-B5363F1E052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6275" y="1104405"/>
            <a:ext cx="722712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n-lt"/>
                <a:cs typeface="+mn-cs"/>
              </a:rPr>
              <a:t>•</a:t>
            </a:r>
            <a:r>
              <a:rPr lang="ru-RU" sz="2000" b="1" dirty="0" err="1">
                <a:latin typeface="+mn-lt"/>
                <a:cs typeface="+mn-cs"/>
              </a:rPr>
              <a:t>Психологічне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насильство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dirty="0">
                <a:latin typeface="+mn-lt"/>
                <a:cs typeface="+mn-cs"/>
              </a:rPr>
              <a:t>- форма </a:t>
            </a:r>
            <a:r>
              <a:rPr lang="ru-RU" sz="2000" dirty="0" err="1">
                <a:latin typeface="+mn-lt"/>
                <a:cs typeface="+mn-cs"/>
              </a:rPr>
              <a:t>домашнього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насильства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що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b="1" i="1" dirty="0" err="1">
                <a:latin typeface="+mn-lt"/>
                <a:cs typeface="+mn-cs"/>
              </a:rPr>
              <a:t>включає</a:t>
            </a:r>
            <a:r>
              <a:rPr lang="ru-RU" sz="2000" b="1" i="1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  <a:cs typeface="+mn-cs"/>
              </a:rPr>
              <a:t>словесні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образи</a:t>
            </a:r>
            <a:r>
              <a:rPr lang="ru-RU" sz="2000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погрози, у тому </a:t>
            </a:r>
            <a:r>
              <a:rPr lang="ru-RU" sz="2000" dirty="0" err="1">
                <a:latin typeface="+mn-lt"/>
                <a:cs typeface="+mn-cs"/>
              </a:rPr>
              <a:t>числі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щодо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третіх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осіб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приниження</a:t>
            </a:r>
            <a:r>
              <a:rPr lang="ru-RU" sz="2000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  <a:cs typeface="+mn-cs"/>
              </a:rPr>
              <a:t>переслідування</a:t>
            </a:r>
            <a:r>
              <a:rPr lang="ru-RU" sz="2000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  <a:cs typeface="+mn-cs"/>
              </a:rPr>
              <a:t>залякування</a:t>
            </a:r>
            <a:r>
              <a:rPr lang="ru-RU" sz="2000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  <a:cs typeface="+mn-cs"/>
              </a:rPr>
              <a:t>інші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діяння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b="1" i="1" dirty="0" err="1">
                <a:latin typeface="+mn-lt"/>
                <a:cs typeface="+mn-cs"/>
              </a:rPr>
              <a:t>спрямовані</a:t>
            </a:r>
            <a:r>
              <a:rPr lang="ru-RU" sz="2000" b="1" i="1" dirty="0">
                <a:latin typeface="+mn-lt"/>
                <a:cs typeface="+mn-cs"/>
              </a:rPr>
              <a:t>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- </a:t>
            </a:r>
            <a:r>
              <a:rPr lang="ru-RU" sz="2000" dirty="0" err="1">
                <a:latin typeface="+mn-lt"/>
                <a:cs typeface="+mn-cs"/>
              </a:rPr>
              <a:t>обмеження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волевиявлення</a:t>
            </a:r>
            <a:r>
              <a:rPr lang="ru-RU" sz="2000" dirty="0">
                <a:latin typeface="+mn-lt"/>
                <a:cs typeface="+mn-cs"/>
              </a:rPr>
              <a:t> особи,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- контроль у </a:t>
            </a:r>
            <a:r>
              <a:rPr lang="ru-RU" sz="2000" dirty="0" err="1">
                <a:latin typeface="+mn-lt"/>
                <a:cs typeface="+mn-cs"/>
              </a:rPr>
              <a:t>репродуктивній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сфері</a:t>
            </a:r>
            <a:r>
              <a:rPr lang="ru-RU" sz="2000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latin typeface="+mn-lt"/>
                <a:cs typeface="+mn-cs"/>
              </a:rPr>
              <a:t>якщо</a:t>
            </a:r>
            <a:r>
              <a:rPr lang="ru-RU" sz="2000" b="1" i="1" dirty="0">
                <a:latin typeface="+mn-lt"/>
                <a:cs typeface="+mn-cs"/>
              </a:rPr>
              <a:t> </a:t>
            </a:r>
            <a:r>
              <a:rPr lang="ru-RU" sz="2000" b="1" i="1" dirty="0" err="1">
                <a:latin typeface="+mn-lt"/>
                <a:cs typeface="+mn-cs"/>
              </a:rPr>
              <a:t>такі</a:t>
            </a:r>
            <a:r>
              <a:rPr lang="ru-RU" sz="2000" b="1" i="1" dirty="0">
                <a:latin typeface="+mn-lt"/>
                <a:cs typeface="+mn-cs"/>
              </a:rPr>
              <a:t> </a:t>
            </a:r>
            <a:r>
              <a:rPr lang="ru-RU" sz="2000" b="1" i="1" dirty="0" err="1">
                <a:latin typeface="+mn-lt"/>
                <a:cs typeface="+mn-cs"/>
              </a:rPr>
              <a:t>дії</a:t>
            </a:r>
            <a:r>
              <a:rPr lang="ru-RU" sz="2000" b="1" i="1" dirty="0">
                <a:latin typeface="+mn-lt"/>
                <a:cs typeface="+mn-cs"/>
              </a:rPr>
              <a:t> </a:t>
            </a:r>
            <a:r>
              <a:rPr lang="ru-RU" sz="2000" b="1" i="1" dirty="0" err="1">
                <a:latin typeface="+mn-lt"/>
                <a:cs typeface="+mn-cs"/>
              </a:rPr>
              <a:t>або</a:t>
            </a:r>
            <a:r>
              <a:rPr lang="ru-RU" sz="2000" b="1" i="1" dirty="0">
                <a:latin typeface="+mn-lt"/>
                <a:cs typeface="+mn-cs"/>
              </a:rPr>
              <a:t> </a:t>
            </a:r>
            <a:r>
              <a:rPr lang="ru-RU" sz="2000" b="1" i="1" dirty="0" err="1">
                <a:latin typeface="+mn-lt"/>
                <a:cs typeface="+mn-cs"/>
              </a:rPr>
              <a:t>бездіяльність</a:t>
            </a:r>
            <a:endParaRPr lang="ru-RU" sz="2000" b="1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latin typeface="+mn-lt"/>
                <a:cs typeface="+mn-cs"/>
              </a:rPr>
              <a:t>викликали</a:t>
            </a:r>
            <a:r>
              <a:rPr lang="ru-RU" sz="2000" dirty="0">
                <a:latin typeface="+mn-lt"/>
                <a:cs typeface="+mn-cs"/>
              </a:rPr>
              <a:t> у </a:t>
            </a:r>
            <a:r>
              <a:rPr lang="ru-RU" sz="2000" dirty="0" err="1">
                <a:latin typeface="+mn-lt"/>
                <a:cs typeface="+mn-cs"/>
              </a:rPr>
              <a:t>постраждалої</a:t>
            </a:r>
            <a:r>
              <a:rPr lang="ru-RU" sz="2000" dirty="0">
                <a:latin typeface="+mn-lt"/>
                <a:cs typeface="+mn-cs"/>
              </a:rPr>
              <a:t> особи </a:t>
            </a:r>
            <a:r>
              <a:rPr lang="ru-RU" sz="2000" dirty="0" err="1">
                <a:latin typeface="+mn-lt"/>
                <a:cs typeface="+mn-cs"/>
              </a:rPr>
              <a:t>побоювання</a:t>
            </a:r>
            <a:r>
              <a:rPr lang="ru-RU" sz="2000" dirty="0">
                <a:latin typeface="+mn-lt"/>
                <a:cs typeface="+mn-cs"/>
              </a:rPr>
              <a:t> за свою </a:t>
            </a:r>
            <a:r>
              <a:rPr lang="ru-RU" sz="2000" dirty="0" err="1">
                <a:latin typeface="+mn-lt"/>
                <a:cs typeface="+mn-cs"/>
              </a:rPr>
              <a:t>безпеку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чи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безпеку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третіх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осіб</a:t>
            </a:r>
            <a:r>
              <a:rPr lang="ru-RU" sz="2000" dirty="0">
                <a:latin typeface="+mn-lt"/>
                <a:cs typeface="+mn-cs"/>
              </a:rPr>
              <a:t>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latin typeface="+mn-lt"/>
                <a:cs typeface="+mn-cs"/>
              </a:rPr>
              <a:t>спричинили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емоційну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невпевненість</a:t>
            </a:r>
            <a:r>
              <a:rPr lang="ru-RU" sz="2000" dirty="0">
                <a:latin typeface="+mn-lt"/>
                <a:cs typeface="+mn-cs"/>
              </a:rPr>
              <a:t>, </a:t>
            </a:r>
            <a:r>
              <a:rPr lang="ru-RU" sz="2000" dirty="0" err="1">
                <a:latin typeface="+mn-lt"/>
                <a:cs typeface="+mn-cs"/>
              </a:rPr>
              <a:t>нездатність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захистити</a:t>
            </a:r>
            <a:r>
              <a:rPr lang="ru-RU" sz="2000" dirty="0">
                <a:latin typeface="+mn-lt"/>
                <a:cs typeface="+mn-cs"/>
              </a:rPr>
              <a:t> себе </a:t>
            </a:r>
            <a:r>
              <a:rPr lang="ru-RU" sz="2000" dirty="0" err="1">
                <a:latin typeface="+mn-lt"/>
                <a:cs typeface="+mn-cs"/>
              </a:rPr>
              <a:t>або</a:t>
            </a:r>
            <a:r>
              <a:rPr lang="ru-RU" sz="20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err="1">
                <a:latin typeface="+mn-lt"/>
                <a:cs typeface="+mn-cs"/>
              </a:rPr>
              <a:t>завдали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шкоди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психічному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err="1">
                <a:latin typeface="+mn-lt"/>
                <a:cs typeface="+mn-cs"/>
              </a:rPr>
              <a:t>здоров’ю</a:t>
            </a:r>
            <a:r>
              <a:rPr lang="ru-RU" sz="2000" dirty="0">
                <a:latin typeface="+mn-lt"/>
                <a:cs typeface="+mn-cs"/>
              </a:rPr>
              <a:t> особи.</a:t>
            </a:r>
            <a:endParaRPr lang="uk-UA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latin typeface="+mn-lt"/>
              <a:cs typeface="+mn-cs"/>
            </a:endParaRPr>
          </a:p>
        </p:txBody>
      </p:sp>
      <p:pic>
        <p:nvPicPr>
          <p:cNvPr id="37894" name="Picture 2" descr="D:\РАБОТА УНИВЕР\школа\фото\images (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2052638"/>
            <a:ext cx="4492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138" y="688770"/>
            <a:ext cx="8824912" cy="55707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err="1" smtClean="0"/>
              <a:t>Економічне</a:t>
            </a:r>
            <a:r>
              <a:rPr lang="ru-RU" sz="2000" b="1" dirty="0" smtClean="0"/>
              <a:t> </a:t>
            </a:r>
            <a:r>
              <a:rPr lang="ru-RU" sz="2000" b="1" dirty="0" err="1"/>
              <a:t>насильство</a:t>
            </a:r>
            <a:r>
              <a:rPr lang="ru-RU" sz="2000" b="1" dirty="0"/>
              <a:t> </a:t>
            </a:r>
            <a:r>
              <a:rPr lang="ru-RU" sz="2000" dirty="0"/>
              <a:t>- форма </a:t>
            </a:r>
            <a:r>
              <a:rPr lang="ru-RU" sz="2000" dirty="0" err="1"/>
              <a:t>домашнього</a:t>
            </a:r>
            <a:r>
              <a:rPr lang="ru-RU" sz="2000" dirty="0"/>
              <a:t> </a:t>
            </a:r>
            <a:r>
              <a:rPr lang="ru-RU" sz="2000" dirty="0" err="1"/>
              <a:t>насильства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b="1" i="1" dirty="0" err="1" smtClean="0"/>
              <a:t>включає</a:t>
            </a:r>
            <a:r>
              <a:rPr lang="ru-RU" sz="2000" b="1" i="1" dirty="0" smtClean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b="1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1) </a:t>
            </a:r>
            <a:r>
              <a:rPr lang="ru-RU" sz="2000" dirty="0" err="1" smtClean="0"/>
              <a:t>умисне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позбавлення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-</a:t>
            </a:r>
            <a:r>
              <a:rPr lang="ru-RU" sz="2000" dirty="0" err="1" smtClean="0"/>
              <a:t>житла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-</a:t>
            </a:r>
            <a:r>
              <a:rPr lang="ru-RU" sz="2000" dirty="0" err="1" smtClean="0"/>
              <a:t>їжі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-</a:t>
            </a:r>
            <a:r>
              <a:rPr lang="ru-RU" sz="2000" dirty="0" err="1" smtClean="0"/>
              <a:t>одягу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-</a:t>
            </a:r>
            <a:r>
              <a:rPr lang="ru-RU" sz="2000" dirty="0" err="1" smtClean="0"/>
              <a:t>іншого</a:t>
            </a:r>
            <a:r>
              <a:rPr lang="ru-RU" sz="2000" dirty="0" smtClean="0"/>
              <a:t> </a:t>
            </a:r>
            <a:r>
              <a:rPr lang="ru-RU" sz="2000" dirty="0"/>
              <a:t>майна,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-</a:t>
            </a:r>
            <a:r>
              <a:rPr lang="ru-RU" sz="2000" dirty="0" err="1" smtClean="0"/>
              <a:t>коштів</a:t>
            </a:r>
            <a:r>
              <a:rPr lang="ru-RU" sz="2000" dirty="0" smtClean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користуватися</a:t>
            </a:r>
            <a:r>
              <a:rPr lang="ru-RU" sz="2000" dirty="0"/>
              <a:t> ними,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2) </a:t>
            </a:r>
            <a:r>
              <a:rPr lang="ru-RU" sz="2000" dirty="0" err="1" smtClean="0"/>
              <a:t>залишення</a:t>
            </a:r>
            <a:r>
              <a:rPr lang="ru-RU" sz="2000" dirty="0" smtClean="0"/>
              <a:t> </a:t>
            </a:r>
            <a:r>
              <a:rPr lang="ru-RU" sz="2000" dirty="0"/>
              <a:t>без догляду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піклування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3) </a:t>
            </a:r>
            <a:r>
              <a:rPr lang="ru-RU" sz="2000" dirty="0" err="1" smtClean="0"/>
              <a:t>перешкоджання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отриманні</a:t>
            </a:r>
            <a:r>
              <a:rPr lang="ru-RU" sz="2000" dirty="0"/>
              <a:t> </a:t>
            </a:r>
            <a:r>
              <a:rPr lang="ru-RU" sz="2000" dirty="0" err="1"/>
              <a:t>необхідних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з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 smtClean="0"/>
              <a:t>реабілітації</a:t>
            </a:r>
            <a:r>
              <a:rPr lang="ru-RU" sz="2000" dirty="0" smtClean="0"/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4) </a:t>
            </a:r>
            <a:r>
              <a:rPr lang="ru-RU" sz="2000" dirty="0" err="1" smtClean="0"/>
              <a:t>заборону</a:t>
            </a:r>
            <a:r>
              <a:rPr lang="ru-RU" sz="2000" dirty="0" smtClean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5) </a:t>
            </a:r>
            <a:r>
              <a:rPr lang="ru-RU" sz="2000" dirty="0" err="1" smtClean="0"/>
              <a:t>примушування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праці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6) </a:t>
            </a:r>
            <a:r>
              <a:rPr lang="ru-RU" sz="2000" dirty="0" err="1" smtClean="0"/>
              <a:t>заборону</a:t>
            </a:r>
            <a:r>
              <a:rPr lang="ru-RU" sz="2000" dirty="0" smtClean="0"/>
              <a:t> </a:t>
            </a:r>
            <a:r>
              <a:rPr lang="ru-RU" sz="2000" dirty="0" err="1"/>
              <a:t>навчатися</a:t>
            </a:r>
            <a:r>
              <a:rPr lang="ru-RU" sz="2000" dirty="0"/>
              <a:t> та 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7)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/>
              <a:t>правопорушення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smtClean="0"/>
              <a:t>характеру.</a:t>
            </a:r>
            <a:endParaRPr lang="ru-RU" sz="2000" dirty="0"/>
          </a:p>
        </p:txBody>
      </p:sp>
      <p:pic>
        <p:nvPicPr>
          <p:cNvPr id="38916" name="Picture 3" descr="D:\РАБОТА УНИВЕР\школа\фото\1228996759_2697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3200" y="1758950"/>
            <a:ext cx="26257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0644"/>
            <a:ext cx="7834313" cy="5476319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Сексуальне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насильство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1)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будь-які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діяння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сексуального характеру,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вчинені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стосовно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повнолітньої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особи без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згоди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стосовно</a:t>
            </a:r>
            <a:r>
              <a:rPr lang="ru-RU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дитини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незалежно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її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згоди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присутності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дитини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примушування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акту сексуального характеру з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третьою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особою,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 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інші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правопорушення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статевої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свободи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статевої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недоторканості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особи, у тому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вчинені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стосовно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дитини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або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i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її</a:t>
            </a: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присутності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9188450" y="1341438"/>
            <a:ext cx="2592388" cy="2592387"/>
          </a:xfrm>
          <a:prstGeom prst="cloudCallou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66" y="2042556"/>
            <a:ext cx="10010900" cy="2955657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Запобігати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протидіяти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531938"/>
            <a:ext cx="50466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http://www.gendermuseum.com/modules/stop_vi/images/ya_otrym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219075"/>
            <a:ext cx="310832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842" y="365126"/>
            <a:ext cx="6311685" cy="167743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ДОМАШНЄ НАСИЛЬСТВО: ЧИ ЦЕ ПРОБЛЕМА ?</a:t>
            </a:r>
            <a:endParaRPr lang="en-US" sz="4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0173D-D162-4076-BCA3-4C7CDEFB1C44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7412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93925"/>
            <a:ext cx="25574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975" y="2120900"/>
            <a:ext cx="26130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2120900"/>
            <a:ext cx="265906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7100" y="1377950"/>
            <a:ext cx="10363200" cy="43672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та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протидію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домашньому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насильству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2017 р.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350" y="122238"/>
            <a:ext cx="10340975" cy="63214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Діє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законодавство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незалежно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факту </a:t>
            </a: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спільного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проживання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поширюється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таких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 2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колишнє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 3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наречені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мати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батько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одного з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колишнього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та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інший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колишнього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особи,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спільно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проживають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(проживали)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сім’єю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але не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(не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перебували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у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шлюбі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собою,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їхні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батьки та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6) особи,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спільну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7) батьки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мати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батько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і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);   8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дід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(баба) та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онук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онука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);  9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прадід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прабаба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та правнук (правнучка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);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вітчим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мачуха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та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пасинок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падчерка);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рідні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сестри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родичі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дядько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тітка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та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племінник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племінниця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двоюрідні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сестри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двоюрідний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дід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(баба) та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двоюрідний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онук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онука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13)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колишнього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подружжя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наречених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спільну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не є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спільними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всиновленими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14)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опікуни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піклувальники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їхні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та особи,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перебували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опікою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піклуванням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15)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прийомні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батьки, батьки-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патронатні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вихователі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їхні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прийомні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діти-вихованці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проживають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(проживали) в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сім’ї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патронатного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вихователя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3273425" y="2379663"/>
            <a:ext cx="4989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600">
                <a:solidFill>
                  <a:srgbClr val="3B3838"/>
                </a:solidFill>
                <a:latin typeface="Arial Narrow" pitchFamily="34" charset="0"/>
              </a:rPr>
              <a:t>розглядає сім'ю у вузькому сенсі</a:t>
            </a:r>
          </a:p>
        </p:txBody>
      </p:sp>
      <p:sp>
        <p:nvSpPr>
          <p:cNvPr id="15" name="Oval 14"/>
          <p:cNvSpPr/>
          <p:nvPr/>
        </p:nvSpPr>
        <p:spPr>
          <a:xfrm>
            <a:off x="8916988" y="1539875"/>
            <a:ext cx="1714500" cy="171291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2288" y="442913"/>
            <a:ext cx="9186862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РОЗШИРЕНО КОЛО ОСІБ</a:t>
            </a:r>
            <a:r>
              <a:rPr lang="ru-RU" sz="2800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насильство між якими вважається домашнім</a:t>
            </a:r>
            <a:endParaRPr lang="uk-UA" sz="2800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117013" y="2147888"/>
            <a:ext cx="1347787" cy="538162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48134" name="Rectangle 13"/>
          <p:cNvSpPr>
            <a:spLocks noChangeArrowheads="1"/>
          </p:cNvSpPr>
          <p:nvPr/>
        </p:nvSpPr>
        <p:spPr bwMode="auto">
          <a:xfrm>
            <a:off x="1968500" y="2357438"/>
            <a:ext cx="495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noProof="1">
                <a:solidFill>
                  <a:srgbClr val="3B3838"/>
                </a:solidFill>
                <a:latin typeface="Arial Narrow" pitchFamily="34" charset="0"/>
              </a:rPr>
              <a:t>до</a:t>
            </a:r>
          </a:p>
        </p:txBody>
      </p:sp>
      <p:sp>
        <p:nvSpPr>
          <p:cNvPr id="48135" name="Rectangle 15"/>
          <p:cNvSpPr>
            <a:spLocks noChangeArrowheads="1"/>
          </p:cNvSpPr>
          <p:nvPr/>
        </p:nvSpPr>
        <p:spPr bwMode="auto">
          <a:xfrm>
            <a:off x="3273425" y="4387850"/>
            <a:ext cx="69405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600" b="1">
                <a:solidFill>
                  <a:srgbClr val="3B3838"/>
                </a:solidFill>
                <a:latin typeface="Arial Narrow" pitchFamily="34" charset="0"/>
              </a:rPr>
              <a:t>розглядає сім'ю у широкому сенсі + охоплює інші типи стосунків</a:t>
            </a:r>
            <a:endParaRPr lang="en-US" sz="2600" b="1">
              <a:solidFill>
                <a:srgbClr val="3B3838"/>
              </a:solidFill>
              <a:latin typeface="Arial Narrow" pitchFamily="34" charset="0"/>
            </a:endParaRPr>
          </a:p>
        </p:txBody>
      </p:sp>
      <p:sp>
        <p:nvSpPr>
          <p:cNvPr id="48136" name="Rectangle 16"/>
          <p:cNvSpPr>
            <a:spLocks noChangeArrowheads="1"/>
          </p:cNvSpPr>
          <p:nvPr/>
        </p:nvSpPr>
        <p:spPr bwMode="auto">
          <a:xfrm>
            <a:off x="1863725" y="4387850"/>
            <a:ext cx="890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noProof="1">
                <a:solidFill>
                  <a:srgbClr val="3B3838"/>
                </a:solidFill>
                <a:latin typeface="Arial Narrow" pitchFamily="34" charset="0"/>
              </a:rPr>
              <a:t>зараз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86038" y="4594225"/>
            <a:ext cx="687387" cy="0"/>
          </a:xfrm>
          <a:prstGeom prst="line">
            <a:avLst/>
          </a:prstGeom>
          <a:ln w="12700">
            <a:solidFill>
              <a:srgbClr val="DB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01900" y="2568575"/>
            <a:ext cx="771525" cy="0"/>
          </a:xfrm>
          <a:prstGeom prst="line">
            <a:avLst/>
          </a:prstGeom>
          <a:ln w="12700">
            <a:solidFill>
              <a:srgbClr val="DB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43000" y="1317625"/>
            <a:ext cx="9906000" cy="49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uk-UA" sz="2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4884738" y="3313113"/>
            <a:ext cx="284162" cy="58896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500" b="1" smtClean="0">
                <a:solidFill>
                  <a:srgbClr val="000000"/>
                </a:solidFill>
              </a:rPr>
              <a:t>Спеціально уповноважені органи у сфері запобігання та протидії домашньому насильству</a:t>
            </a:r>
            <a:endParaRPr lang="uk-UA" altLang="uk-UA" sz="2500" smtClean="0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0088" y="2246313"/>
            <a:ext cx="444500" cy="417512"/>
          </a:xfrm>
        </p:spPr>
      </p:pic>
      <p:sp>
        <p:nvSpPr>
          <p:cNvPr id="6" name="Прямокутник 5"/>
          <p:cNvSpPr>
            <a:spLocks noChangeArrowheads="1"/>
          </p:cNvSpPr>
          <p:nvPr/>
        </p:nvSpPr>
        <p:spPr bwMode="auto">
          <a:xfrm>
            <a:off x="2555875" y="1973263"/>
            <a:ext cx="83883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pPr>
              <a:spcBef>
                <a:spcPts val="538"/>
              </a:spcBef>
              <a:spcAft>
                <a:spcPts val="538"/>
              </a:spcAft>
              <a:buFont typeface="Arial" pitchFamily="34" charset="0"/>
              <a:buNone/>
            </a:pPr>
            <a:r>
              <a:rPr lang="uk-UA" altLang="uk-UA" sz="2800" b="1">
                <a:latin typeface="Calibri" pitchFamily="34" charset="0"/>
              </a:rPr>
              <a:t>Координуючий орган </a:t>
            </a:r>
            <a:r>
              <a:rPr lang="uk-UA" altLang="uk-UA" sz="2800">
                <a:latin typeface="Calibri" pitchFamily="34" charset="0"/>
              </a:rPr>
              <a:t>– Міністерство соціальної політики;</a:t>
            </a:r>
          </a:p>
          <a:p>
            <a:pPr>
              <a:spcBef>
                <a:spcPts val="538"/>
              </a:spcBef>
              <a:spcAft>
                <a:spcPts val="538"/>
              </a:spcAft>
              <a:buFont typeface="Arial" pitchFamily="34" charset="0"/>
              <a:buNone/>
            </a:pPr>
            <a:r>
              <a:rPr lang="uk-UA" altLang="uk-UA" sz="2800" b="1">
                <a:latin typeface="Calibri" pitchFamily="34" charset="0"/>
              </a:rPr>
              <a:t>Координація на регіональному рівні –</a:t>
            </a:r>
            <a:r>
              <a:rPr lang="uk-UA" altLang="uk-UA" sz="2800">
                <a:latin typeface="Calibri" pitchFamily="34" charset="0"/>
              </a:rPr>
              <a:t> Рада міністрів АРК, місцеві держадміністрації</a:t>
            </a:r>
            <a:endParaRPr lang="en-US" altLang="uk-UA" sz="2800">
              <a:latin typeface="Calibri" pitchFamily="34" charset="0"/>
            </a:endParaRPr>
          </a:p>
          <a:p>
            <a:pPr>
              <a:spcBef>
                <a:spcPts val="538"/>
              </a:spcBef>
              <a:spcAft>
                <a:spcPts val="538"/>
              </a:spcAft>
              <a:buFont typeface="Arial" pitchFamily="34" charset="0"/>
              <a:buNone/>
            </a:pPr>
            <a:r>
              <a:rPr lang="uk-UA" altLang="uk-UA" sz="2800" b="1">
                <a:latin typeface="Calibri" pitchFamily="34" charset="0"/>
              </a:rPr>
              <a:t>Координація на місцевому рівні </a:t>
            </a:r>
            <a:r>
              <a:rPr lang="uk-UA" altLang="uk-UA" sz="2800">
                <a:latin typeface="Calibri" pitchFamily="34" charset="0"/>
              </a:rPr>
              <a:t>– районні, районні у м.Києві та Севастополі державні адміністрації, виконавчі органи сільських, селищних, міських, районних у містах рад</a:t>
            </a:r>
            <a:endParaRPr lang="uk-UA" altLang="uk-U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500" b="1" smtClean="0">
                <a:solidFill>
                  <a:srgbClr val="3B3838"/>
                </a:solidFill>
                <a:latin typeface="Arial Narrow" pitchFamily="34" charset="0"/>
                <a:cs typeface="Arial" pitchFamily="34" charset="0"/>
              </a:rPr>
              <a:t>Інші задіяні органи та установи</a:t>
            </a:r>
            <a:endParaRPr lang="uk-UA" altLang="uk-UA" sz="2500" smtClean="0"/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2122488" y="1504950"/>
            <a:ext cx="7916862" cy="4783138"/>
          </a:xfrm>
        </p:spPr>
        <p:txBody>
          <a:bodyPr>
            <a:spAutoFit/>
          </a:bodyPr>
          <a:lstStyle/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служби у справах дітей</a:t>
            </a:r>
          </a:p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уповноважені підрозділи органів Національної поліції України</a:t>
            </a:r>
          </a:p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органи управління освітою, навчальні заклади, установи та організації системи</a:t>
            </a:r>
            <a:r>
              <a:rPr lang="ru-RU" altLang="uk-UA" sz="240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освіти</a:t>
            </a:r>
          </a:p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органи охорони здоров’я, установи та заклади охорони здоров’я</a:t>
            </a:r>
          </a:p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центри з надання безоплатної вторинної правової допомоги</a:t>
            </a:r>
          </a:p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суди</a:t>
            </a:r>
            <a:endParaRPr lang="en-US" altLang="uk-UA" sz="2400" smtClean="0">
              <a:latin typeface="Arial Narrow" pitchFamily="34" charset="0"/>
              <a:cs typeface="Arial" pitchFamily="34" charset="0"/>
            </a:endParaRPr>
          </a:p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прокуратура</a:t>
            </a:r>
            <a:endParaRPr lang="en-US" altLang="uk-UA" sz="2400" smtClean="0">
              <a:latin typeface="Arial Narrow" pitchFamily="34" charset="0"/>
              <a:cs typeface="Arial" pitchFamily="34" charset="0"/>
            </a:endParaRPr>
          </a:p>
          <a:p>
            <a:pPr marL="252413" indent="-252413" eaLnBrk="1" hangingPunct="1">
              <a:buFont typeface="Courier New" pitchFamily="49" charset="0"/>
              <a:buChar char="o"/>
            </a:pPr>
            <a:r>
              <a:rPr lang="uk-UA" altLang="uk-UA" sz="2400" smtClean="0">
                <a:latin typeface="Arial Narrow" pitchFamily="34" charset="0"/>
                <a:cs typeface="Arial" pitchFamily="34" charset="0"/>
              </a:rPr>
              <a:t>уповноважені органи з питань пробації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4"/>
          <p:cNvSpPr>
            <a:spLocks noChangeArrowheads="1"/>
          </p:cNvSpPr>
          <p:nvPr/>
        </p:nvSpPr>
        <p:spPr bwMode="auto">
          <a:xfrm>
            <a:off x="2511425" y="1781175"/>
            <a:ext cx="78660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altLang="uk-UA" sz="2000" noProof="1">
                <a:latin typeface="Arial Narrow" pitchFamily="34" charset="0"/>
              </a:rPr>
              <a:t>центри соціальних служб для сім’ї, дітей та молоді</a:t>
            </a:r>
          </a:p>
          <a:p>
            <a:endParaRPr lang="ru-RU" altLang="uk-UA" sz="2000" noProof="1">
              <a:latin typeface="Arial Narrow" pitchFamily="34" charset="0"/>
            </a:endParaRPr>
          </a:p>
          <a:p>
            <a:r>
              <a:rPr lang="ru-RU" altLang="uk-UA" sz="2000" noProof="1">
                <a:latin typeface="Arial Narrow" pitchFamily="34" charset="0"/>
              </a:rPr>
              <a:t>притулки для дітей</a:t>
            </a:r>
          </a:p>
          <a:p>
            <a:endParaRPr lang="ru-RU" altLang="uk-UA" sz="2000" noProof="1">
              <a:latin typeface="Arial Narrow" pitchFamily="34" charset="0"/>
            </a:endParaRPr>
          </a:p>
          <a:p>
            <a:r>
              <a:rPr lang="ru-RU" altLang="uk-UA" sz="2000" noProof="1">
                <a:latin typeface="Arial Narrow" pitchFamily="34" charset="0"/>
              </a:rPr>
              <a:t>центри соціально-психологічної реабілітації дітей</a:t>
            </a:r>
          </a:p>
          <a:p>
            <a:endParaRPr lang="ru-RU" altLang="uk-UA" sz="2000" noProof="1">
              <a:latin typeface="Arial Narrow" pitchFamily="34" charset="0"/>
            </a:endParaRPr>
          </a:p>
          <a:p>
            <a:r>
              <a:rPr lang="ru-RU" altLang="uk-UA" sz="2000" noProof="1">
                <a:latin typeface="Arial Narrow" pitchFamily="34" charset="0"/>
              </a:rPr>
              <a:t>соціально-реабілітаційні центри (дитячі містечка)</a:t>
            </a:r>
          </a:p>
          <a:p>
            <a:endParaRPr lang="ru-RU" altLang="uk-UA" sz="2000" noProof="1">
              <a:latin typeface="Arial Narrow" pitchFamily="34" charset="0"/>
            </a:endParaRPr>
          </a:p>
          <a:p>
            <a:r>
              <a:rPr lang="ru-RU" altLang="uk-UA" sz="2000" noProof="1">
                <a:latin typeface="Arial Narrow" pitchFamily="34" charset="0"/>
              </a:rPr>
              <a:t>центри соціально-психологічної допомоги</a:t>
            </a:r>
          </a:p>
          <a:p>
            <a:endParaRPr lang="ru-RU" altLang="uk-UA" sz="2000" noProof="1">
              <a:latin typeface="Arial Narrow" pitchFamily="34" charset="0"/>
            </a:endParaRPr>
          </a:p>
          <a:p>
            <a:r>
              <a:rPr lang="ru-RU" altLang="uk-UA" sz="2000" noProof="1">
                <a:latin typeface="Arial Narrow" pitchFamily="34" charset="0"/>
              </a:rPr>
              <a:t>територіальні центри соціального обслуговування (надання соціальних послуг)</a:t>
            </a:r>
          </a:p>
          <a:p>
            <a:endParaRPr lang="ru-RU" altLang="uk-UA" sz="2000" noProof="1">
              <a:latin typeface="Arial Narrow" pitchFamily="34" charset="0"/>
            </a:endParaRPr>
          </a:p>
          <a:p>
            <a:r>
              <a:rPr lang="ru-RU" altLang="uk-UA" sz="2000" noProof="1">
                <a:latin typeface="Arial Narrow" pitchFamily="34" charset="0"/>
              </a:rPr>
              <a:t>інші заклади, установи та організації, які надають соціальні послуги постраждалим особам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1317625"/>
            <a:ext cx="9144000" cy="49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uk-UA" sz="21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2500" y="414338"/>
            <a:ext cx="84455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ЗАГАЛЬНІ СЛУЖБИ ПІДТРИМКИ ПОСТРАЖДАЛИХ ОСІБ</a:t>
            </a:r>
          </a:p>
        </p:txBody>
      </p:sp>
      <p:sp>
        <p:nvSpPr>
          <p:cNvPr id="7" name="Chevron 6"/>
          <p:cNvSpPr/>
          <p:nvPr/>
        </p:nvSpPr>
        <p:spPr>
          <a:xfrm>
            <a:off x="1873250" y="369888"/>
            <a:ext cx="263525" cy="588962"/>
          </a:xfrm>
          <a:prstGeom prst="chevron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pic>
        <p:nvPicPr>
          <p:cNvPr id="71686" name="Picture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3" y="1852613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0" y="2425700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3" y="3019425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0" y="3671888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3" y="4271963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075" y="4957763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075" y="5653088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2767013" y="1725613"/>
            <a:ext cx="4422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altLang="uk-UA" b="1" noProof="1">
                <a:solidFill>
                  <a:srgbClr val="3B3838"/>
                </a:solidFill>
                <a:latin typeface="Arial Narrow" pitchFamily="34" charset="0"/>
              </a:rPr>
              <a:t>притулки </a:t>
            </a:r>
            <a:r>
              <a:rPr lang="ru-RU" altLang="uk-UA" noProof="1">
                <a:solidFill>
                  <a:srgbClr val="3B3838"/>
                </a:solidFill>
                <a:latin typeface="Arial Narrow" pitchFamily="34" charset="0"/>
              </a:rPr>
              <a:t>для постраждалих осіб</a:t>
            </a:r>
            <a:endParaRPr lang="ru-RU" altLang="uk-UA" b="1" noProof="1">
              <a:solidFill>
                <a:srgbClr val="3B3838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317625"/>
            <a:ext cx="9144000" cy="49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uk-UA" sz="21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2500" y="414338"/>
            <a:ext cx="8445500" cy="49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СПЕЦІАЛІЗОВАНІ СЛУЖБИ ПІДТРИМКИ </a:t>
            </a:r>
            <a:r>
              <a:rPr lang="uk-UA" sz="2100" b="1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ПОСТРАЖДАЛИХ ОСІБ</a:t>
            </a:r>
          </a:p>
        </p:txBody>
      </p:sp>
      <p:sp>
        <p:nvSpPr>
          <p:cNvPr id="7" name="Chevron 6"/>
          <p:cNvSpPr/>
          <p:nvPr/>
        </p:nvSpPr>
        <p:spPr>
          <a:xfrm>
            <a:off x="1873250" y="369888"/>
            <a:ext cx="263525" cy="588962"/>
          </a:xfrm>
          <a:prstGeom prst="chevron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2710" name="Rectangle 1"/>
          <p:cNvSpPr>
            <a:spLocks noChangeArrowheads="1"/>
          </p:cNvSpPr>
          <p:nvPr/>
        </p:nvSpPr>
        <p:spPr bwMode="auto">
          <a:xfrm>
            <a:off x="2767013" y="2616200"/>
            <a:ext cx="6403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altLang="uk-UA" b="1" noProof="1">
                <a:solidFill>
                  <a:srgbClr val="3B3838"/>
                </a:solidFill>
                <a:latin typeface="Arial Narrow" pitchFamily="34" charset="0"/>
              </a:rPr>
              <a:t>центри медико-соціальної реабілітації</a:t>
            </a:r>
            <a:r>
              <a:rPr lang="ru-RU" altLang="uk-UA" noProof="1">
                <a:solidFill>
                  <a:srgbClr val="3B3838"/>
                </a:solidFill>
                <a:latin typeface="Arial Narrow" pitchFamily="34" charset="0"/>
              </a:rPr>
              <a:t> постраждалих осіб</a:t>
            </a:r>
            <a:endParaRPr lang="ru-RU" altLang="uk-UA" b="1" noProof="1">
              <a:solidFill>
                <a:srgbClr val="3B3838"/>
              </a:solidFill>
              <a:latin typeface="Arial Narrow" pitchFamily="34" charset="0"/>
            </a:endParaRPr>
          </a:p>
        </p:txBody>
      </p:sp>
      <p:sp>
        <p:nvSpPr>
          <p:cNvPr id="72711" name="Rectangle 2"/>
          <p:cNvSpPr>
            <a:spLocks noChangeArrowheads="1"/>
          </p:cNvSpPr>
          <p:nvPr/>
        </p:nvSpPr>
        <p:spPr bwMode="auto">
          <a:xfrm>
            <a:off x="2767013" y="3505200"/>
            <a:ext cx="72548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altLang="uk-UA" b="1" noProof="1">
                <a:solidFill>
                  <a:srgbClr val="3B3838"/>
                </a:solidFill>
                <a:latin typeface="Arial Narrow" pitchFamily="34" charset="0"/>
              </a:rPr>
              <a:t>кол-центр</a:t>
            </a:r>
            <a:r>
              <a:rPr lang="ru-RU" altLang="uk-UA" noProof="1">
                <a:solidFill>
                  <a:srgbClr val="3B3838"/>
                </a:solidFill>
                <a:latin typeface="Arial Narrow" pitchFamily="34" charset="0"/>
              </a:rPr>
              <a:t> з питань запобігання та протидії домашньому насильству, </a:t>
            </a:r>
            <a:br>
              <a:rPr lang="ru-RU" altLang="uk-UA" noProof="1">
                <a:solidFill>
                  <a:srgbClr val="3B3838"/>
                </a:solidFill>
                <a:latin typeface="Arial Narrow" pitchFamily="34" charset="0"/>
              </a:rPr>
            </a:br>
            <a:r>
              <a:rPr lang="ru-RU" altLang="uk-UA" noProof="1">
                <a:solidFill>
                  <a:srgbClr val="3B3838"/>
                </a:solidFill>
                <a:latin typeface="Arial Narrow" pitchFamily="34" charset="0"/>
              </a:rPr>
              <a:t>насильству за ознакою статі та насильству стосовно дітей</a:t>
            </a:r>
          </a:p>
        </p:txBody>
      </p:sp>
      <p:sp>
        <p:nvSpPr>
          <p:cNvPr id="72712" name="Rectangle 3"/>
          <p:cNvSpPr>
            <a:spLocks noChangeArrowheads="1"/>
          </p:cNvSpPr>
          <p:nvPr/>
        </p:nvSpPr>
        <p:spPr bwMode="auto">
          <a:xfrm>
            <a:off x="2767013" y="4672013"/>
            <a:ext cx="6832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altLang="uk-UA" b="1" noProof="1">
                <a:solidFill>
                  <a:srgbClr val="3B3838"/>
                </a:solidFill>
                <a:latin typeface="Arial Narrow" pitchFamily="34" charset="0"/>
              </a:rPr>
              <a:t>мобільні бригади соціально-психологічної допомоги </a:t>
            </a:r>
            <a:r>
              <a:rPr lang="ru-RU" altLang="uk-UA" noProof="1">
                <a:solidFill>
                  <a:srgbClr val="3B3838"/>
                </a:solidFill>
                <a:latin typeface="Arial Narrow" pitchFamily="34" charset="0"/>
              </a:rPr>
              <a:t>постраждалим особам та особам, які постраждали від насильства за ознакою статі</a:t>
            </a:r>
          </a:p>
        </p:txBody>
      </p:sp>
      <p:grpSp>
        <p:nvGrpSpPr>
          <p:cNvPr id="72713" name="Group 30"/>
          <p:cNvGrpSpPr>
            <a:grpSpLocks/>
          </p:cNvGrpSpPr>
          <p:nvPr/>
        </p:nvGrpSpPr>
        <p:grpSpPr bwMode="auto">
          <a:xfrm>
            <a:off x="2135188" y="4730750"/>
            <a:ext cx="487362" cy="527050"/>
            <a:chOff x="610877" y="4818940"/>
            <a:chExt cx="527976" cy="527976"/>
          </a:xfrm>
        </p:grpSpPr>
        <p:pic>
          <p:nvPicPr>
            <p:cNvPr id="72727" name="Picture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095" y="4962309"/>
              <a:ext cx="390870" cy="25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>
            <a:xfrm>
              <a:off x="610877" y="4818940"/>
              <a:ext cx="527976" cy="527976"/>
            </a:xfrm>
            <a:prstGeom prst="ellipse">
              <a:avLst/>
            </a:prstGeom>
            <a:noFill/>
            <a:ln>
              <a:solidFill>
                <a:srgbClr val="E3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prstClr val="white"/>
                </a:solidFill>
              </a:endParaRPr>
            </a:p>
          </p:txBody>
        </p:sp>
      </p:grpSp>
      <p:grpSp>
        <p:nvGrpSpPr>
          <p:cNvPr id="72714" name="Group 22"/>
          <p:cNvGrpSpPr>
            <a:grpSpLocks/>
          </p:cNvGrpSpPr>
          <p:nvPr/>
        </p:nvGrpSpPr>
        <p:grpSpPr bwMode="auto">
          <a:xfrm>
            <a:off x="2135188" y="3563938"/>
            <a:ext cx="487362" cy="528637"/>
            <a:chOff x="8397595" y="3573194"/>
            <a:chExt cx="527976" cy="527976"/>
          </a:xfrm>
        </p:grpSpPr>
        <p:pic>
          <p:nvPicPr>
            <p:cNvPr id="72725" name="Picture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86384" y="3670279"/>
              <a:ext cx="359252" cy="357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>
            <a:xfrm>
              <a:off x="8397595" y="3573194"/>
              <a:ext cx="527976" cy="527976"/>
            </a:xfrm>
            <a:prstGeom prst="ellipse">
              <a:avLst/>
            </a:prstGeom>
            <a:noFill/>
            <a:ln>
              <a:solidFill>
                <a:srgbClr val="E3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prstClr val="white"/>
                </a:solidFill>
              </a:endParaRPr>
            </a:p>
          </p:txBody>
        </p:sp>
      </p:grpSp>
      <p:grpSp>
        <p:nvGrpSpPr>
          <p:cNvPr id="72715" name="Group 14"/>
          <p:cNvGrpSpPr>
            <a:grpSpLocks/>
          </p:cNvGrpSpPr>
          <p:nvPr/>
        </p:nvGrpSpPr>
        <p:grpSpPr bwMode="auto">
          <a:xfrm>
            <a:off x="2135188" y="2536825"/>
            <a:ext cx="487362" cy="527050"/>
            <a:chOff x="4834200" y="2897953"/>
            <a:chExt cx="527976" cy="527976"/>
          </a:xfrm>
        </p:grpSpPr>
        <p:pic>
          <p:nvPicPr>
            <p:cNvPr id="72723" name="Picture 1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1093" y="2929750"/>
              <a:ext cx="303045" cy="46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4834200" y="2897953"/>
              <a:ext cx="527976" cy="527976"/>
            </a:xfrm>
            <a:prstGeom prst="ellipse">
              <a:avLst/>
            </a:prstGeom>
            <a:noFill/>
            <a:ln>
              <a:solidFill>
                <a:srgbClr val="E3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prstClr val="white"/>
                </a:solidFill>
              </a:endParaRPr>
            </a:p>
          </p:txBody>
        </p:sp>
      </p:grpSp>
      <p:grpSp>
        <p:nvGrpSpPr>
          <p:cNvPr id="72716" name="Group 4"/>
          <p:cNvGrpSpPr>
            <a:grpSpLocks/>
          </p:cNvGrpSpPr>
          <p:nvPr/>
        </p:nvGrpSpPr>
        <p:grpSpPr bwMode="auto">
          <a:xfrm>
            <a:off x="2135188" y="1652588"/>
            <a:ext cx="487362" cy="527050"/>
            <a:chOff x="7296851" y="1757631"/>
            <a:chExt cx="527976" cy="527976"/>
          </a:xfrm>
        </p:grpSpPr>
        <p:pic>
          <p:nvPicPr>
            <p:cNvPr id="72721" name="Picture 1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8622" y="1810348"/>
              <a:ext cx="337524" cy="354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>
              <a:off x="7296851" y="1757631"/>
              <a:ext cx="527976" cy="527976"/>
            </a:xfrm>
            <a:prstGeom prst="ellipse">
              <a:avLst/>
            </a:prstGeom>
            <a:noFill/>
            <a:ln>
              <a:solidFill>
                <a:srgbClr val="E3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prstClr val="white"/>
                </a:solidFill>
              </a:endParaRPr>
            </a:p>
          </p:txBody>
        </p:sp>
      </p:grpSp>
      <p:sp>
        <p:nvSpPr>
          <p:cNvPr id="72717" name="Rectangle 23"/>
          <p:cNvSpPr>
            <a:spLocks noChangeArrowheads="1"/>
          </p:cNvSpPr>
          <p:nvPr/>
        </p:nvSpPr>
        <p:spPr bwMode="auto">
          <a:xfrm>
            <a:off x="2767013" y="5837238"/>
            <a:ext cx="7254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>
            <a:spAutoFit/>
          </a:bodyPr>
          <a:lstStyle/>
          <a:p>
            <a:r>
              <a:rPr lang="ru-RU" altLang="uk-UA" b="1" noProof="1">
                <a:solidFill>
                  <a:srgbClr val="3B3838"/>
                </a:solidFill>
                <a:latin typeface="Arial Narrow" pitchFamily="34" charset="0"/>
              </a:rPr>
              <a:t>заклади та установи, призначені виключно для постраждалих осіб </a:t>
            </a:r>
            <a:br>
              <a:rPr lang="ru-RU" altLang="uk-UA" b="1" noProof="1">
                <a:solidFill>
                  <a:srgbClr val="3B3838"/>
                </a:solidFill>
                <a:latin typeface="Arial Narrow" pitchFamily="34" charset="0"/>
              </a:rPr>
            </a:br>
            <a:r>
              <a:rPr lang="ru-RU" altLang="uk-UA" noProof="1">
                <a:solidFill>
                  <a:srgbClr val="3B3838"/>
                </a:solidFill>
                <a:latin typeface="Arial Narrow" pitchFamily="34" charset="0"/>
              </a:rPr>
              <a:t>та осіб, які постраждали від насильства за ознакою статі</a:t>
            </a:r>
          </a:p>
        </p:txBody>
      </p:sp>
      <p:grpSp>
        <p:nvGrpSpPr>
          <p:cNvPr id="72718" name="Group 7"/>
          <p:cNvGrpSpPr>
            <a:grpSpLocks/>
          </p:cNvGrpSpPr>
          <p:nvPr/>
        </p:nvGrpSpPr>
        <p:grpSpPr bwMode="auto">
          <a:xfrm>
            <a:off x="2135188" y="5899150"/>
            <a:ext cx="487362" cy="528638"/>
            <a:chOff x="623542" y="5896880"/>
            <a:chExt cx="527976" cy="527976"/>
          </a:xfrm>
        </p:grpSpPr>
        <p:sp>
          <p:nvSpPr>
            <p:cNvPr id="29" name="Oval 28"/>
            <p:cNvSpPr/>
            <p:nvPr/>
          </p:nvSpPr>
          <p:spPr>
            <a:xfrm>
              <a:off x="623542" y="5896880"/>
              <a:ext cx="527976" cy="527976"/>
            </a:xfrm>
            <a:prstGeom prst="ellipse">
              <a:avLst/>
            </a:prstGeom>
            <a:noFill/>
            <a:ln>
              <a:solidFill>
                <a:srgbClr val="E38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72720" name="Rectangle 29"/>
            <p:cNvSpPr>
              <a:spLocks noChangeArrowheads="1"/>
            </p:cNvSpPr>
            <p:nvPr/>
          </p:nvSpPr>
          <p:spPr bwMode="auto">
            <a:xfrm>
              <a:off x="701590" y="5976202"/>
              <a:ext cx="34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uk-UA" b="1">
                  <a:solidFill>
                    <a:srgbClr val="E38A15"/>
                  </a:solidFill>
                  <a:latin typeface="Arial Narrow" pitchFamily="34" charset="0"/>
                </a:rPr>
                <a:t>…</a:t>
              </a:r>
              <a:endParaRPr lang="en-US" altLang="uk-UA" b="1">
                <a:solidFill>
                  <a:srgbClr val="E38A15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425" y="1011238"/>
            <a:ext cx="10941050" cy="577373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Ч.3 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ст. 19 Закону </a:t>
            </a:r>
            <a:r>
              <a:rPr lang="ru-RU" b="1" dirty="0" err="1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України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 «Про запобігання та </a:t>
            </a:r>
            <a:r>
              <a:rPr lang="ru-RU" b="1" dirty="0" err="1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протидію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домашньому</a:t>
            </a:r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насильству</a:t>
            </a:r>
            <a:r>
              <a:rPr lang="ru-RU" b="1" dirty="0" smtClean="0">
                <a:solidFill>
                  <a:srgbClr val="00B0F0"/>
                </a:solidFill>
                <a:latin typeface="Arial Narrow" panose="020B0606020202030204" pitchFamily="34" charset="0"/>
                <a:ea typeface="+mj-ea"/>
                <a:cs typeface="+mj-cs"/>
              </a:rPr>
              <a:t>»</a:t>
            </a:r>
            <a:endParaRPr lang="ru-RU" b="1" dirty="0">
              <a:solidFill>
                <a:srgbClr val="00B0F0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Громадяни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….., </a:t>
            </a:r>
            <a:r>
              <a:rPr lang="ru-R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зобов’язані</a:t>
            </a:r>
            <a:r>
              <a:rPr lang="ru-R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невідкладно</a:t>
            </a:r>
            <a:r>
              <a:rPr lang="ru-R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повідомити</a:t>
            </a:r>
            <a:r>
              <a:rPr lang="ru-RU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органи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влади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на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місцях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поліцію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…</a:t>
            </a:r>
            <a:r>
              <a:rPr lang="ru-RU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або</a:t>
            </a: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цілодобового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кол-центру з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питань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запобігання та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протидії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домашньому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насильству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…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51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48474" y="82903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7887"/>
          </a:xfrm>
        </p:spPr>
        <p:txBody>
          <a:bodyPr/>
          <a:lstStyle/>
          <a:p>
            <a:pPr eaLnBrk="1" hangingPunct="1"/>
            <a:r>
              <a:rPr lang="uk-UA" dirty="0" smtClean="0"/>
              <a:t>Що робити?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950" y="1362075"/>
            <a:ext cx="10179050" cy="4518025"/>
          </a:xfrm>
        </p:spPr>
        <p:txBody>
          <a:bodyPr rtlCol="0">
            <a:normAutofit/>
          </a:bodyPr>
          <a:lstStyle/>
          <a:p>
            <a:r>
              <a:rPr lang="ru-RU" sz="2800" b="1" dirty="0" err="1" smtClean="0"/>
              <a:t>Поліція</a:t>
            </a:r>
            <a:r>
              <a:rPr lang="ru-RU" sz="2800" b="1" dirty="0" smtClean="0"/>
              <a:t>. 102. - </a:t>
            </a:r>
            <a:r>
              <a:rPr lang="ru-RU" sz="2800" b="1" dirty="0" err="1" smtClean="0"/>
              <a:t>Мобільні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групи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протидії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домашньому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насильству</a:t>
            </a:r>
            <a:r>
              <a:rPr lang="ru-RU" sz="2800" b="1" dirty="0" smtClean="0"/>
              <a:t> “</a:t>
            </a:r>
            <a:r>
              <a:rPr lang="ru-RU" sz="2800" b="1" dirty="0" err="1" smtClean="0"/>
              <a:t>Поліна</a:t>
            </a:r>
            <a:r>
              <a:rPr lang="ru-RU" sz="2800" b="1" dirty="0" smtClean="0"/>
              <a:t>”- </a:t>
            </a:r>
            <a:r>
              <a:rPr lang="ru-RU" sz="2800" b="1" dirty="0" err="1" smtClean="0"/>
              <a:t>порушення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кримінального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провадження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err="1" smtClean="0"/>
              <a:t>Екстренна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соціально-психологічна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допомога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мобільні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бригади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соціальний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працівник+психолог</a:t>
            </a:r>
            <a:r>
              <a:rPr lang="ru-RU" sz="2800" b="1" dirty="0" smtClean="0"/>
              <a:t>)</a:t>
            </a:r>
          </a:p>
          <a:p>
            <a:endParaRPr lang="ru-RU" sz="2800" b="1" dirty="0" smtClean="0"/>
          </a:p>
          <a:p>
            <a:r>
              <a:rPr lang="ru-RU" sz="2800" b="1" dirty="0" err="1" smtClean="0"/>
              <a:t>тимчасовий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прихисток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спеціалізованому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центрі</a:t>
            </a:r>
            <a:endParaRPr lang="ru-RU" sz="2800" b="1" dirty="0" smtClean="0"/>
          </a:p>
          <a:p>
            <a:endParaRPr lang="uk-UA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868363" y="1393825"/>
            <a:ext cx="11255375" cy="532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44 % </a:t>
            </a:r>
            <a:r>
              <a:rPr lang="ru-RU" sz="2400" b="1" dirty="0" err="1" smtClean="0"/>
              <a:t>українців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стикались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своєму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насильством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сім’ї</a:t>
            </a: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30% </a:t>
            </a:r>
            <a:r>
              <a:rPr lang="ru-RU" sz="2400" dirty="0" err="1" smtClean="0"/>
              <a:t>зазнавали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насильства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сім’ї</a:t>
            </a:r>
            <a:r>
              <a:rPr lang="ru-RU" sz="2400" dirty="0" smtClean="0"/>
              <a:t> до 18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29% –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повноліття</a:t>
            </a:r>
            <a:r>
              <a:rPr lang="ru-RU" sz="2400" dirty="0" smtClean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2400" b="1" dirty="0" err="1" smtClean="0"/>
              <a:t>Жінки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частіше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потерпають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насильства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дорослому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віці</a:t>
            </a:r>
            <a:r>
              <a:rPr lang="ru-RU" sz="24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(33%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23% </a:t>
            </a:r>
            <a:r>
              <a:rPr lang="ru-RU" sz="2400" dirty="0" err="1" smtClean="0"/>
              <a:t>чоловіків</a:t>
            </a:r>
            <a:r>
              <a:rPr lang="ru-RU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 той час як </a:t>
            </a:r>
            <a:r>
              <a:rPr lang="ru-RU" sz="2400" dirty="0" err="1" smtClean="0"/>
              <a:t>чоловіки</a:t>
            </a:r>
            <a:r>
              <a:rPr lang="ru-RU" sz="2400" dirty="0" smtClean="0"/>
              <a:t> – у </a:t>
            </a:r>
            <a:r>
              <a:rPr lang="ru-RU" sz="2400" dirty="0" err="1" smtClean="0"/>
              <a:t>віці</a:t>
            </a:r>
            <a:r>
              <a:rPr lang="ru-RU" sz="2400" dirty="0" smtClean="0"/>
              <a:t> до 18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(34% </a:t>
            </a:r>
            <a:r>
              <a:rPr lang="ru-RU" sz="2400" dirty="0" err="1" smtClean="0"/>
              <a:t>юнаків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27% </a:t>
            </a:r>
            <a:r>
              <a:rPr lang="ru-RU" sz="2400" dirty="0" err="1" smtClean="0"/>
              <a:t>дівчат</a:t>
            </a:r>
            <a:r>
              <a:rPr lang="ru-RU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/>
              <a:t>70% загиблих насильницькою смертю жінок були вбиті колишніми або нинішніми партнерами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до 65% жінок, що страждають від домашнього насильства, не звертаються за допомогою в поліцію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22B6D-6155-4293-8A7A-598BA517A2CB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63500"/>
            <a:ext cx="13112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8008938" y="563563"/>
            <a:ext cx="411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latin typeface="Corbel" pitchFamily="34" charset="0"/>
              </a:rPr>
              <a:t>Опитування в рамках Програми рівних можливостей чоловіків і жінок</a:t>
            </a:r>
            <a:endParaRPr lang="en-US" i="1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57679" y="437040"/>
            <a:ext cx="4251962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uk-UA" sz="4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Актуальність </a:t>
            </a:r>
            <a:endParaRPr lang="en-US" sz="4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-93663"/>
            <a:ext cx="5337175" cy="40132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мобільних груп реагування ПОЛІЦІЇ на факти домашнього насильства</a:t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9" name="Picture 2" descr="ÐÐ°ÑÑÐ¸Ð½ÐºÐ¸ Ð¿Ð¾ Ð·Ð°Ð¿ÑÐ¾ÑÑ Ð¿Ð¾Ð»ÑÐ½Ð° Ð´Ð¾Ð¼Ð°ÑÐ½Ñ Ð½Ð°ÑÐ¸Ð»ÑÑÑÐ²Ð¾ ÑÐ¾ÑÐ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0275" y="1027113"/>
            <a:ext cx="6065838" cy="310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заходи щодо протидії домашньому насильству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5483" y="1825625"/>
          <a:ext cx="11650895" cy="464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err="1" smtClean="0"/>
              <a:t>Згідно</a:t>
            </a:r>
            <a:r>
              <a:rPr lang="ru-RU" sz="3600" dirty="0" smtClean="0"/>
              <a:t> ст. 26 ЗУ «Про </a:t>
            </a:r>
            <a:r>
              <a:rPr lang="ru-RU" sz="3600" dirty="0" err="1" smtClean="0"/>
              <a:t>запобігання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протидію</a:t>
            </a:r>
            <a:r>
              <a:rPr lang="ru-RU" sz="3600" dirty="0" smtClean="0"/>
              <a:t> ДН»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err="1" smtClean="0"/>
              <a:t>проти</a:t>
            </a:r>
            <a:r>
              <a:rPr lang="ru-RU" sz="3600" dirty="0" smtClean="0"/>
              <a:t> </a:t>
            </a:r>
            <a:r>
              <a:rPr lang="ru-RU" sz="3600" dirty="0" err="1" smtClean="0"/>
              <a:t>кривдника</a:t>
            </a:r>
            <a:r>
              <a:rPr lang="ru-RU" sz="3600" dirty="0" smtClean="0"/>
              <a:t> суд </a:t>
            </a:r>
            <a:r>
              <a:rPr lang="ru-RU" sz="3600" dirty="0" err="1" smtClean="0"/>
              <a:t>може</a:t>
            </a:r>
            <a:r>
              <a:rPr lang="ru-RU" sz="3600" dirty="0" smtClean="0"/>
              <a:t> </a:t>
            </a:r>
            <a:r>
              <a:rPr lang="ru-RU" sz="3600" dirty="0" err="1" smtClean="0"/>
              <a:t>вжити</a:t>
            </a:r>
            <a:r>
              <a:rPr lang="ru-RU" sz="3600" dirty="0" smtClean="0"/>
              <a:t>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заходи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00" y="1828800"/>
            <a:ext cx="11012488" cy="4756150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 err="1" smtClean="0"/>
              <a:t>заборонити</a:t>
            </a:r>
            <a:r>
              <a:rPr lang="ru-RU" dirty="0" smtClean="0"/>
              <a:t> </a:t>
            </a:r>
            <a:r>
              <a:rPr lang="ru-RU" dirty="0" err="1" smtClean="0"/>
              <a:t>перебувати</a:t>
            </a:r>
            <a:r>
              <a:rPr lang="ru-RU" dirty="0" smtClean="0"/>
              <a:t> в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(</a:t>
            </a:r>
            <a:r>
              <a:rPr lang="ru-RU" dirty="0" err="1" smtClean="0"/>
              <a:t>перебування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постраждалої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обмежити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постраждалою</a:t>
            </a:r>
            <a:r>
              <a:rPr lang="ru-RU" dirty="0" smtClean="0"/>
              <a:t> </a:t>
            </a:r>
            <a:r>
              <a:rPr lang="ru-RU" dirty="0" err="1" smtClean="0"/>
              <a:t>дитиною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заборонити</a:t>
            </a:r>
            <a:r>
              <a:rPr lang="ru-RU" dirty="0" smtClean="0"/>
              <a:t> </a:t>
            </a:r>
            <a:r>
              <a:rPr lang="ru-RU" dirty="0" err="1" smtClean="0"/>
              <a:t>наближатися</a:t>
            </a:r>
            <a:r>
              <a:rPr lang="ru-RU" dirty="0" smtClean="0"/>
              <a:t> на </a:t>
            </a:r>
            <a:r>
              <a:rPr lang="ru-RU" dirty="0" err="1" smtClean="0"/>
              <a:t>визначену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(</a:t>
            </a:r>
            <a:r>
              <a:rPr lang="ru-RU" dirty="0" err="1" smtClean="0"/>
              <a:t>перебування</a:t>
            </a:r>
            <a:r>
              <a:rPr lang="ru-RU" dirty="0" smtClean="0"/>
              <a:t>),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частого </a:t>
            </a:r>
            <a:r>
              <a:rPr lang="ru-RU" dirty="0" err="1" smtClean="0"/>
              <a:t>відвідування</a:t>
            </a:r>
            <a:r>
              <a:rPr lang="ru-RU" dirty="0" smtClean="0"/>
              <a:t> </a:t>
            </a:r>
            <a:r>
              <a:rPr lang="ru-RU" dirty="0" err="1" smtClean="0"/>
              <a:t>постраждалої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 </a:t>
            </a:r>
          </a:p>
          <a:p>
            <a:r>
              <a:rPr lang="ru-RU" dirty="0" err="1" smtClean="0"/>
              <a:t>заборонити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третіх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розшукувати</a:t>
            </a:r>
            <a:r>
              <a:rPr lang="ru-RU" dirty="0" smtClean="0"/>
              <a:t> </a:t>
            </a:r>
            <a:r>
              <a:rPr lang="ru-RU" dirty="0" err="1" smtClean="0"/>
              <a:t>постраждалу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заборонити</a:t>
            </a:r>
            <a:r>
              <a:rPr lang="ru-RU" dirty="0" smtClean="0"/>
              <a:t> вести </a:t>
            </a:r>
            <a:r>
              <a:rPr lang="ru-RU" dirty="0" err="1" smtClean="0"/>
              <a:t>листування</a:t>
            </a:r>
            <a:r>
              <a:rPr lang="ru-RU" dirty="0" smtClean="0"/>
              <a:t>, </a:t>
            </a:r>
            <a:r>
              <a:rPr lang="ru-RU" dirty="0" err="1" smtClean="0"/>
              <a:t>телефонні</a:t>
            </a:r>
            <a:r>
              <a:rPr lang="ru-RU" dirty="0" smtClean="0"/>
              <a:t> переговори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постраждалою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контактувати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через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через</a:t>
            </a:r>
            <a:r>
              <a:rPr lang="ru-RU" dirty="0" smtClean="0"/>
              <a:t> </a:t>
            </a:r>
            <a:r>
              <a:rPr lang="ru-RU" dirty="0" err="1" smtClean="0"/>
              <a:t>когось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762"/>
            <a:ext cx="10515600" cy="577320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Санкції: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/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накладення штрафу - від 10 до 40 НМДГ 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громадські роботи на строк до 240 годин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арешт на строк до 6 місяців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обмеження волі до 5 років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позбавлення волі до 2 років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5129F-4778-4BA4-832F-A3D3B306E7EE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/>
            <a:r>
              <a:rPr lang="uk-UA" dirty="0" smtClean="0">
                <a:solidFill>
                  <a:srgbClr val="0070C0"/>
                </a:solidFill>
              </a:rPr>
              <a:t>                                                 Дякую за увагу! 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5190" y="1460666"/>
            <a:ext cx="5256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sz="2800" i="1" dirty="0" smtClean="0"/>
              <a:t>«Не </a:t>
            </a:r>
            <a:r>
              <a:rPr lang="ru-RU" sz="2800" i="1" dirty="0" err="1" smtClean="0"/>
              <a:t>потрiбно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рятувати</a:t>
            </a:r>
            <a:r>
              <a:rPr lang="ru-RU" sz="2800" i="1" dirty="0" smtClean="0"/>
              <a:t> весь </a:t>
            </a:r>
            <a:r>
              <a:rPr lang="ru-RU" sz="2800" i="1" dirty="0" err="1" smtClean="0"/>
              <a:t>свiт</a:t>
            </a:r>
            <a:r>
              <a:rPr lang="ru-RU" sz="2800" i="1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sz="2800" i="1" dirty="0" smtClean="0"/>
              <a:t> </a:t>
            </a:r>
            <a:r>
              <a:rPr lang="ru-RU" sz="2800" i="1" dirty="0" err="1" smtClean="0"/>
              <a:t>Достатньо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спробувати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зробити</a:t>
            </a:r>
            <a:endParaRPr lang="ru-RU" sz="2800" i="1" dirty="0" smtClean="0"/>
          </a:p>
          <a:p>
            <a:pPr eaLnBrk="1" hangingPunct="1">
              <a:buFontTx/>
              <a:buNone/>
            </a:pPr>
            <a:r>
              <a:rPr lang="ru-RU" sz="2800" i="1" dirty="0" err="1" smtClean="0"/>
              <a:t>життя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хоча</a:t>
            </a:r>
            <a:r>
              <a:rPr lang="ru-RU" sz="2800" i="1" dirty="0" smtClean="0"/>
              <a:t> б</a:t>
            </a:r>
            <a:r>
              <a:rPr lang="en-US" sz="2800" i="1" dirty="0" smtClean="0"/>
              <a:t> </a:t>
            </a:r>
            <a:r>
              <a:rPr lang="ru-RU" sz="2800" i="1" dirty="0" err="1" smtClean="0"/>
              <a:t>однiєї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людини</a:t>
            </a:r>
            <a:r>
              <a:rPr lang="ru-RU" sz="2800" i="1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i="1" dirty="0" err="1" smtClean="0"/>
              <a:t>кращим</a:t>
            </a:r>
            <a:r>
              <a:rPr lang="ru-RU" sz="2800" i="1" dirty="0" smtClean="0"/>
              <a:t>.»</a:t>
            </a:r>
            <a:endParaRPr lang="en-US" sz="28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22" y="1282535"/>
            <a:ext cx="5593278" cy="39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3238" y="0"/>
            <a:ext cx="7624762" cy="6858000"/>
          </a:xfrm>
        </p:spPr>
      </p:pic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F12E3-2620-4712-BB06-95E7743CA466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2048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63500"/>
            <a:ext cx="13112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ADF43-99AF-4B57-ABA7-3BE10B5DA5BF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6775" y="0"/>
            <a:ext cx="8170863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676275"/>
            <a:ext cx="92392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760022" y="617519"/>
            <a:ext cx="3752602" cy="1365660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25 листопада</a:t>
            </a:r>
            <a:br>
              <a:rPr lang="ru-RU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3100" b="0" dirty="0" err="1" smtClean="0"/>
              <a:t>Міжнародний</a:t>
            </a:r>
            <a:r>
              <a:rPr lang="ru-RU" sz="3100" b="0" dirty="0" smtClean="0"/>
              <a:t> день </a:t>
            </a:r>
            <a:r>
              <a:rPr lang="ru-RU" sz="3100" b="0" dirty="0" err="1" smtClean="0"/>
              <a:t>боротьби</a:t>
            </a:r>
            <a:r>
              <a:rPr lang="ru-RU" sz="3100" b="0" dirty="0" smtClean="0"/>
              <a:t>  </a:t>
            </a:r>
            <a:r>
              <a:rPr lang="ru-RU" sz="3100" b="0" dirty="0" err="1" smtClean="0"/>
              <a:t>з</a:t>
            </a:r>
            <a:r>
              <a:rPr lang="ru-RU" sz="3100" b="0" dirty="0" smtClean="0"/>
              <a:t> </a:t>
            </a:r>
            <a:r>
              <a:rPr lang="ru-RU" sz="3100" b="0" dirty="0" err="1" smtClean="0"/>
              <a:t>насильством</a:t>
            </a:r>
            <a:r>
              <a:rPr lang="ru-RU" sz="3100" b="0" dirty="0" smtClean="0"/>
              <a:t> </a:t>
            </a:r>
            <a:r>
              <a:rPr lang="ru-RU" sz="3100" b="0" dirty="0" err="1" smtClean="0"/>
              <a:t>щодо</a:t>
            </a:r>
            <a:r>
              <a:rPr lang="ru-RU" sz="3100" b="0" dirty="0" smtClean="0"/>
              <a:t> </a:t>
            </a:r>
            <a:r>
              <a:rPr lang="ru-RU" sz="3100" b="0" dirty="0" err="1" smtClean="0"/>
              <a:t>жінок</a:t>
            </a:r>
            <a:endParaRPr lang="ru-RU" sz="3100" b="0" dirty="0"/>
          </a:p>
        </p:txBody>
      </p:sp>
      <p:pic>
        <p:nvPicPr>
          <p:cNvPr id="3" name="Объект 6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90" y="3960690"/>
            <a:ext cx="3241963" cy="241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759" y="1021278"/>
            <a:ext cx="6897360" cy="456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4" descr="sadizm1.gif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l="14035"/>
          <a:stretch>
            <a:fillRect/>
          </a:stretch>
        </p:blipFill>
        <p:spPr bwMode="auto">
          <a:xfrm>
            <a:off x="1509713" y="-92075"/>
            <a:ext cx="13382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026" y="472577"/>
            <a:ext cx="7426135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ОЗНАКИ </a:t>
            </a:r>
            <a:r>
              <a:rPr lang="uk-UA" sz="2400" b="1" i="1" dirty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(за </a:t>
            </a:r>
            <a:r>
              <a:rPr lang="uk-UA" sz="2400" b="1" i="1" dirty="0" err="1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Єжи</a:t>
            </a:r>
            <a:r>
              <a:rPr lang="uk-UA" sz="2400" b="1" i="1" dirty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uk-UA" sz="2400" b="1" i="1" dirty="0" err="1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Мелібурда</a:t>
            </a:r>
            <a:r>
              <a:rPr lang="uk-UA" sz="2400" b="1" i="1" dirty="0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ru-RU" sz="2400" b="1" i="1" dirty="0">
              <a:ln w="12700">
                <a:solidFill>
                  <a:srgbClr val="7030A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25BF-E8C8-472B-8684-C828C5BA2EF4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1673225" y="2028825"/>
            <a:ext cx="87947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orbel" pitchFamily="34" charset="0"/>
              </a:rPr>
              <a:t>1)Насильство виникає з дій людини, які не є випадковими. </a:t>
            </a:r>
          </a:p>
          <a:p>
            <a:r>
              <a:rPr lang="uk-UA" sz="2400" b="1">
                <a:latin typeface="Corbel" pitchFamily="34" charset="0"/>
              </a:rPr>
              <a:t>    Насильство завжди здійснюється </a:t>
            </a:r>
            <a:r>
              <a:rPr lang="uk-UA" sz="2400" b="1">
                <a:solidFill>
                  <a:srgbClr val="7030A0"/>
                </a:solidFill>
                <a:latin typeface="Corbel" pitchFamily="34" charset="0"/>
              </a:rPr>
              <a:t>за попереднього наміру</a:t>
            </a:r>
            <a:r>
              <a:rPr lang="uk-UA" sz="2400" b="1">
                <a:latin typeface="Corbel" pitchFamily="34" charset="0"/>
              </a:rPr>
              <a:t>.</a:t>
            </a:r>
          </a:p>
          <a:p>
            <a:endParaRPr lang="uk-UA" sz="2400" b="1">
              <a:latin typeface="Corbel" pitchFamily="34" charset="0"/>
            </a:endParaRPr>
          </a:p>
          <a:p>
            <a:r>
              <a:rPr lang="uk-UA" sz="2400" b="1">
                <a:latin typeface="Corbel" pitchFamily="34" charset="0"/>
              </a:rPr>
              <a:t>2) Суть насильства полягає в </a:t>
            </a:r>
            <a:r>
              <a:rPr lang="uk-UA" sz="2400" b="1">
                <a:solidFill>
                  <a:srgbClr val="7030A0"/>
                </a:solidFill>
                <a:latin typeface="Corbel" pitchFamily="34" charset="0"/>
              </a:rPr>
              <a:t>порушенні </a:t>
            </a:r>
            <a:r>
              <a:rPr lang="uk-UA" sz="2400" b="1">
                <a:latin typeface="Corbel" pitchFamily="34" charset="0"/>
              </a:rPr>
              <a:t>насамперед особистих </a:t>
            </a:r>
            <a:r>
              <a:rPr lang="uk-UA" sz="2400" b="1">
                <a:solidFill>
                  <a:srgbClr val="7030A0"/>
                </a:solidFill>
                <a:latin typeface="Corbel" pitchFamily="34" charset="0"/>
              </a:rPr>
              <a:t>прав і свобод конкретної людини</a:t>
            </a:r>
            <a:r>
              <a:rPr lang="uk-UA" sz="2400" b="1">
                <a:latin typeface="Corbel" pitchFamily="34" charset="0"/>
              </a:rPr>
              <a:t>.</a:t>
            </a:r>
          </a:p>
          <a:p>
            <a:endParaRPr lang="uk-UA" sz="2400" b="1">
              <a:latin typeface="Corbel" pitchFamily="34" charset="0"/>
            </a:endParaRPr>
          </a:p>
          <a:p>
            <a:r>
              <a:rPr lang="uk-UA" sz="2400" b="1">
                <a:latin typeface="Corbel" pitchFamily="34" charset="0"/>
              </a:rPr>
              <a:t>3) Насильство є порушенням прав і свобод людини, яке </a:t>
            </a:r>
            <a:r>
              <a:rPr lang="uk-UA" sz="2400" b="1">
                <a:solidFill>
                  <a:srgbClr val="7030A0"/>
                </a:solidFill>
                <a:latin typeface="Corbel" pitchFamily="34" charset="0"/>
              </a:rPr>
              <a:t>унеможливлює її самозахист</a:t>
            </a:r>
            <a:r>
              <a:rPr lang="uk-UA" sz="2400" b="1">
                <a:latin typeface="Corbel" pitchFamily="34" charset="0"/>
              </a:rPr>
              <a:t>. Тобто, характерні </a:t>
            </a:r>
            <a:r>
              <a:rPr lang="uk-UA" sz="2400" b="1">
                <a:solidFill>
                  <a:srgbClr val="7030A0"/>
                </a:solidFill>
                <a:latin typeface="Corbel" pitchFamily="34" charset="0"/>
              </a:rPr>
              <a:t>асиметрія сил</a:t>
            </a:r>
            <a:r>
              <a:rPr lang="uk-UA" sz="2400" b="1">
                <a:latin typeface="Corbel" pitchFamily="34" charset="0"/>
              </a:rPr>
              <a:t>: фізична, матеріальна, емоційна.</a:t>
            </a:r>
          </a:p>
          <a:p>
            <a:endParaRPr lang="uk-UA" sz="2400" b="1">
              <a:latin typeface="Corbel" pitchFamily="34" charset="0"/>
            </a:endParaRPr>
          </a:p>
          <a:p>
            <a:r>
              <a:rPr lang="uk-UA" sz="2400" b="1">
                <a:latin typeface="Corbel" pitchFamily="34" charset="0"/>
              </a:rPr>
              <a:t>4) Насильство обов’язково </a:t>
            </a:r>
            <a:r>
              <a:rPr lang="uk-UA" sz="2400" b="1">
                <a:solidFill>
                  <a:srgbClr val="7030A0"/>
                </a:solidFill>
                <a:latin typeface="Corbel" pitchFamily="34" charset="0"/>
              </a:rPr>
              <a:t>призводить до певної шкоди</a:t>
            </a:r>
            <a:r>
              <a:rPr lang="uk-UA" sz="2400" b="1">
                <a:latin typeface="Corbe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0506" y="-92579"/>
            <a:ext cx="7192652" cy="1498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z-Cyrl-AZ" sz="40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Цикл </a:t>
            </a:r>
            <a:r>
              <a:rPr lang="az-Cyrl-AZ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насильства</a:t>
            </a:r>
            <a:endParaRPr lang="de-AT" sz="40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5603" name="Содержимое 4" descr="32(3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2188" y="1368425"/>
            <a:ext cx="5243512" cy="4940300"/>
          </a:xfrm>
        </p:spPr>
      </p:pic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BA097-57DE-49C2-B945-E8C91ADF7A8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606" name="Textfeld 6"/>
          <p:cNvSpPr txBox="1">
            <a:spLocks noChangeArrowheads="1"/>
          </p:cNvSpPr>
          <p:nvPr/>
        </p:nvSpPr>
        <p:spPr bwMode="auto">
          <a:xfrm>
            <a:off x="6754813" y="1068779"/>
            <a:ext cx="36099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насильство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вчиняється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по «колу»</a:t>
            </a:r>
          </a:p>
          <a:p>
            <a:pPr>
              <a:buFontTx/>
              <a:buChar char="•"/>
            </a:pP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періоди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насильства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стають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більш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і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тривалими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,</a:t>
            </a:r>
          </a:p>
          <a:p>
            <a:pPr>
              <a:buFontTx/>
              <a:buChar char="•"/>
            </a:pP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періоди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«</a:t>
            </a: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перемир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»я» </a:t>
            </a: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коротшають</a:t>
            </a:r>
            <a:endParaRPr lang="ru-RU" sz="2400" dirty="0">
              <a:solidFill>
                <a:srgbClr val="606060"/>
              </a:solidFill>
              <a:latin typeface="Minion Pro"/>
              <a:ea typeface="MS PGothic" pitchFamily="34" charset="-128"/>
              <a:cs typeface="Minion Pro"/>
            </a:endParaRPr>
          </a:p>
          <a:p>
            <a:pPr>
              <a:buFontTx/>
              <a:buChar char="•"/>
            </a:pPr>
            <a:endParaRPr lang="ru-RU" sz="2400" dirty="0">
              <a:solidFill>
                <a:srgbClr val="606060"/>
              </a:solidFill>
              <a:latin typeface="Minion Pro"/>
              <a:ea typeface="MS PGothic" pitchFamily="34" charset="-128"/>
              <a:cs typeface="Minion Pro"/>
            </a:endParaRPr>
          </a:p>
          <a:p>
            <a:pPr>
              <a:buFontTx/>
              <a:buChar char="•"/>
            </a:pP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 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Жінки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виробляють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стратегію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виживання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(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заперечення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насильства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,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відмова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від</a:t>
            </a:r>
            <a:r>
              <a:rPr lang="ru-RU" sz="2400" dirty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допомоги,захист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 </a:t>
            </a:r>
            <a:r>
              <a:rPr lang="ru-RU" sz="2400" dirty="0" err="1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агресора</a:t>
            </a:r>
            <a:r>
              <a:rPr lang="ru-RU" sz="2400" dirty="0" smtClean="0">
                <a:solidFill>
                  <a:srgbClr val="606060"/>
                </a:solidFill>
                <a:latin typeface="Minion Pro"/>
                <a:ea typeface="MS PGothic" pitchFamily="34" charset="-128"/>
                <a:cs typeface="Minion Pro"/>
              </a:rPr>
              <a:t>)</a:t>
            </a:r>
            <a:endParaRPr lang="ru-RU" sz="2400" dirty="0">
              <a:solidFill>
                <a:srgbClr val="606060"/>
              </a:solidFill>
              <a:latin typeface="Minion Pro"/>
              <a:ea typeface="MS PGothic" pitchFamily="34" charset="-128"/>
              <a:cs typeface="Minion Pro"/>
            </a:endParaRPr>
          </a:p>
        </p:txBody>
      </p:sp>
      <p:pic>
        <p:nvPicPr>
          <p:cNvPr id="25607" name="Рисунок 5" descr="sadizm1.gif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l="14035"/>
          <a:stretch>
            <a:fillRect/>
          </a:stretch>
        </p:blipFill>
        <p:spPr bwMode="auto">
          <a:xfrm>
            <a:off x="1509713" y="-92075"/>
            <a:ext cx="13382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1309</Words>
  <Application>Microsoft Office PowerPoint</Application>
  <PresentationFormat>Произвольный</PresentationFormat>
  <Paragraphs>216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Обычная</vt:lpstr>
      <vt:lpstr>Изящная</vt:lpstr>
      <vt:lpstr>ДОМАШНЄ НАСИЛЬСТВО:  що це і як йому протидіяти? </vt:lpstr>
      <vt:lpstr>ДОМАШНЄ НАСИЛЬСТВО: ЧИ ЦЕ ПРОБЛЕМА ?</vt:lpstr>
      <vt:lpstr>Презентация PowerPoint</vt:lpstr>
      <vt:lpstr>Презентация PowerPoint</vt:lpstr>
      <vt:lpstr>Презентация PowerPoint</vt:lpstr>
      <vt:lpstr>Презентация PowerPoint</vt:lpstr>
      <vt:lpstr>25 листопада  Міжнародний день боротьби  з насильством щодо жінок</vt:lpstr>
      <vt:lpstr>ОЗНАКИ (за Єжи Мелібурда)</vt:lpstr>
      <vt:lpstr>Цикл насильства</vt:lpstr>
      <vt:lpstr>У мене на нозі синець </vt:lpstr>
      <vt:lpstr>МІФИ ТА ФАКТИ</vt:lpstr>
      <vt:lpstr>Наслідки для суспільства</vt:lpstr>
      <vt:lpstr>Наслідки для дітей</vt:lpstr>
      <vt:lpstr>ФОРМИ ДОМАШНЬОГО НАСИЛЬСТВА</vt:lpstr>
      <vt:lpstr>Презентация PowerPoint</vt:lpstr>
      <vt:lpstr>Презентация PowerPoint</vt:lpstr>
      <vt:lpstr>Презентация PowerPoint</vt:lpstr>
      <vt:lpstr>Запобігати   протидіяти </vt:lpstr>
      <vt:lpstr>Презентация PowerPoint</vt:lpstr>
      <vt:lpstr> Про  запобігання  та  протидію     домашньому   насильству   Закон України від 07 грудня 2017 р. </vt:lpstr>
      <vt:lpstr>Презентация PowerPoint</vt:lpstr>
      <vt:lpstr>Презентация PowerPoint</vt:lpstr>
      <vt:lpstr>Спеціально уповноважені органи у сфері запобігання та протидії домашньому насильству</vt:lpstr>
      <vt:lpstr>Інші задіяні органи та установи</vt:lpstr>
      <vt:lpstr>Презентация PowerPoint</vt:lpstr>
      <vt:lpstr>Презентация PowerPoint</vt:lpstr>
      <vt:lpstr>Презентация PowerPoint</vt:lpstr>
      <vt:lpstr>Презентация PowerPoint</vt:lpstr>
      <vt:lpstr>Що робити? </vt:lpstr>
      <vt:lpstr> створення мобільних груп реагування ПОЛІЦІЇ на факти домашнього насильства </vt:lpstr>
      <vt:lpstr>Спеціальні заходи щодо протидії домашньому насильству</vt:lpstr>
      <vt:lpstr>Згідно ст. 26 ЗУ «Про запобігання та протидію ДН»  проти кривдника суд може вжити такі заходи </vt:lpstr>
      <vt:lpstr>Презентация PowerPoint</vt:lpstr>
      <vt:lpstr>                                                 Дякую за увагу!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kovalyova0205@gmail.com</dc:creator>
  <cp:lastModifiedBy>User Windows</cp:lastModifiedBy>
  <cp:revision>159</cp:revision>
  <dcterms:created xsi:type="dcterms:W3CDTF">2018-11-01T19:00:56Z</dcterms:created>
  <dcterms:modified xsi:type="dcterms:W3CDTF">2019-11-23T08:33:25Z</dcterms:modified>
</cp:coreProperties>
</file>