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301" r:id="rId3"/>
    <p:sldId id="284" r:id="rId4"/>
    <p:sldId id="302" r:id="rId5"/>
    <p:sldId id="312" r:id="rId6"/>
    <p:sldId id="310" r:id="rId7"/>
    <p:sldId id="311" r:id="rId8"/>
    <p:sldId id="285" r:id="rId9"/>
    <p:sldId id="279" r:id="rId10"/>
    <p:sldId id="281" r:id="rId11"/>
    <p:sldId id="313" r:id="rId12"/>
    <p:sldId id="282" r:id="rId13"/>
    <p:sldId id="283" r:id="rId14"/>
    <p:sldId id="289" r:id="rId15"/>
    <p:sldId id="315" r:id="rId16"/>
    <p:sldId id="314" r:id="rId17"/>
    <p:sldId id="319" r:id="rId18"/>
    <p:sldId id="318" r:id="rId19"/>
    <p:sldId id="317" r:id="rId20"/>
    <p:sldId id="296" r:id="rId21"/>
    <p:sldId id="287" r:id="rId22"/>
    <p:sldId id="307" r:id="rId23"/>
    <p:sldId id="308" r:id="rId24"/>
    <p:sldId id="309" r:id="rId25"/>
    <p:sldId id="288" r:id="rId26"/>
    <p:sldId id="290" r:id="rId27"/>
    <p:sldId id="291" r:id="rId28"/>
    <p:sldId id="292" r:id="rId29"/>
    <p:sldId id="293" r:id="rId30"/>
    <p:sldId id="294" r:id="rId31"/>
    <p:sldId id="295" r:id="rId32"/>
    <p:sldId id="304" r:id="rId33"/>
    <p:sldId id="303" r:id="rId34"/>
    <p:sldId id="305" r:id="rId35"/>
    <p:sldId id="306" r:id="rId36"/>
    <p:sldId id="297" r:id="rId37"/>
    <p:sldId id="298" r:id="rId38"/>
    <p:sldId id="299" r:id="rId39"/>
    <p:sldId id="300" r:id="rId40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1E1E20"/>
    <a:srgbClr val="000000"/>
    <a:srgbClr val="4D4D4D"/>
    <a:srgbClr val="B92D14"/>
    <a:srgbClr val="35759D"/>
    <a:srgbClr val="35B19D"/>
    <a:srgbClr val="E8E8E8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2536" autoAdjust="0"/>
    <p:restoredTop sz="95596" autoAdjust="0"/>
  </p:normalViewPr>
  <p:slideViewPr>
    <p:cSldViewPr>
      <p:cViewPr>
        <p:scale>
          <a:sx n="70" d="100"/>
          <a:sy n="70" d="100"/>
        </p:scale>
        <p:origin x="-114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5BDC75-46EC-4BE5-BC28-0FD0E5EF1222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21115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78891-2DCC-4276-85DD-3908107A70BB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10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78891-2DCC-4276-85DD-3908107A70BB}" type="slidenum">
              <a:rPr lang="en-US" altLang="ru-RU">
                <a:solidFill>
                  <a:prstClr val="black"/>
                </a:solidFill>
              </a:rPr>
              <a:pPr/>
              <a:t>11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12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13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>
                <a:solidFill>
                  <a:prstClr val="black"/>
                </a:solidFill>
              </a:rPr>
              <a:pPr/>
              <a:t>14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>
                <a:solidFill>
                  <a:prstClr val="black"/>
                </a:solidFill>
              </a:rPr>
              <a:pPr/>
              <a:t>15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>
                <a:solidFill>
                  <a:prstClr val="black"/>
                </a:solidFill>
              </a:rPr>
              <a:pPr/>
              <a:t>16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>
                <a:solidFill>
                  <a:prstClr val="black"/>
                </a:solidFill>
              </a:rPr>
              <a:pPr/>
              <a:t>17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>
                <a:solidFill>
                  <a:prstClr val="black"/>
                </a:solidFill>
              </a:rPr>
              <a:pPr/>
              <a:t>18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>
                <a:solidFill>
                  <a:prstClr val="black"/>
                </a:solidFill>
              </a:rPr>
              <a:pPr/>
              <a:t>19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78891-2DCC-4276-85DD-3908107A70BB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>
                <a:solidFill>
                  <a:prstClr val="black"/>
                </a:solidFill>
              </a:rPr>
              <a:pPr/>
              <a:t>20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21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22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23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24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25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26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27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28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29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978891-2DCC-4276-85DD-3908107A70BB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30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31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32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33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34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35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36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37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38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39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>
                <a:solidFill>
                  <a:prstClr val="black"/>
                </a:solidFill>
              </a:rPr>
              <a:pPr/>
              <a:t>4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>
                <a:solidFill>
                  <a:prstClr val="black"/>
                </a:solidFill>
              </a:rPr>
              <a:pPr/>
              <a:t>5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>
                <a:solidFill>
                  <a:prstClr val="black"/>
                </a:solidFill>
              </a:rPr>
              <a:pPr/>
              <a:t>6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>
                <a:solidFill>
                  <a:prstClr val="black"/>
                </a:solidFill>
              </a:rPr>
              <a:pPr/>
              <a:t>7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>
                <a:solidFill>
                  <a:prstClr val="black"/>
                </a:solidFill>
              </a:rPr>
              <a:pPr/>
              <a:t>8</a:t>
            </a:fld>
            <a:endParaRPr lang="en-US" altLang="ru-RU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520D46-CC31-43C8-9730-09AF8E2BF54F}" type="slidenum">
              <a:rPr lang="en-US" altLang="ru-RU"/>
              <a:pPr/>
              <a:t>9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483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700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5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634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87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423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018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78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5651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5945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2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Microsoft_Excel_97-2003_Worksheet1.xls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package" Target="../embeddings/Microsoft_Excel_Worksheet1.xlsx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33.xml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31.png"/><Relationship Id="rId4" Type="http://schemas.openxmlformats.org/officeDocument/2006/relationships/image" Target="../media/image4.jpeg"/><Relationship Id="rId9" Type="http://schemas.openxmlformats.org/officeDocument/2006/relationships/oleObject" Target="../embeddings/oleObject5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png"/><Relationship Id="rId5" Type="http://schemas.openxmlformats.org/officeDocument/2006/relationships/oleObject" Target="../embeddings/oleObject7.bin"/><Relationship Id="rId10" Type="http://schemas.openxmlformats.org/officeDocument/2006/relationships/image" Target="../media/image35.png"/><Relationship Id="rId4" Type="http://schemas.openxmlformats.org/officeDocument/2006/relationships/image" Target="../media/image4.jpeg"/><Relationship Id="rId9" Type="http://schemas.openxmlformats.org/officeDocument/2006/relationships/oleObject" Target="../embeddings/oleObject9.bin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89" y="332656"/>
            <a:ext cx="9173387" cy="352839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i="1" dirty="0" smtClean="0">
                <a:latin typeface="Monotype Corsiva"/>
                <a:ea typeface="Times New Roman"/>
                <a:cs typeface="Times New Roman"/>
              </a:rPr>
              <a:t/>
            </a:r>
            <a:br>
              <a:rPr lang="uk-UA" i="1" dirty="0" smtClean="0">
                <a:latin typeface="Monotype Corsiva"/>
                <a:ea typeface="Times New Roman"/>
                <a:cs typeface="Times New Roman"/>
              </a:rPr>
            </a:br>
            <a:r>
              <a:rPr lang="uk-UA" i="1" dirty="0">
                <a:latin typeface="Monotype Corsiva"/>
                <a:ea typeface="Times New Roman"/>
                <a:cs typeface="Times New Roman"/>
              </a:rPr>
              <a:t/>
            </a:r>
            <a:br>
              <a:rPr lang="uk-UA" i="1" dirty="0">
                <a:latin typeface="Monotype Corsiva"/>
                <a:ea typeface="Times New Roman"/>
                <a:cs typeface="Times New Roman"/>
              </a:rPr>
            </a:br>
            <a:r>
              <a:rPr lang="uk-UA" i="1" dirty="0" smtClean="0">
                <a:latin typeface="Monotype Corsiva"/>
                <a:ea typeface="Times New Roman"/>
                <a:cs typeface="Times New Roman"/>
              </a:rPr>
              <a:t/>
            </a:r>
            <a:br>
              <a:rPr lang="uk-UA" i="1" dirty="0" smtClean="0">
                <a:latin typeface="Monotype Corsiva"/>
                <a:ea typeface="Times New Roman"/>
                <a:cs typeface="Times New Roman"/>
              </a:rPr>
            </a:br>
            <a:r>
              <a:rPr lang="en-US" i="1" dirty="0" smtClean="0">
                <a:latin typeface="Monotype Corsiva"/>
                <a:ea typeface="Times New Roman"/>
                <a:cs typeface="Times New Roman"/>
              </a:rPr>
              <a:t/>
            </a:r>
            <a:br>
              <a:rPr lang="en-US" i="1" dirty="0" smtClean="0">
                <a:latin typeface="Monotype Corsiva"/>
                <a:ea typeface="Times New Roman"/>
                <a:cs typeface="Times New Roman"/>
              </a:rPr>
            </a:br>
            <a:r>
              <a:rPr lang="uk-UA" sz="5400" i="1" dirty="0" smtClean="0">
                <a:latin typeface="Monotype Corsiva"/>
                <a:ea typeface="Times New Roman"/>
                <a:cs typeface="Times New Roman"/>
              </a:rPr>
              <a:t>БАТЬКІВСЬКІ ЗБОРИ </a:t>
            </a:r>
            <a:br>
              <a:rPr lang="uk-UA" sz="5400" i="1" dirty="0" smtClean="0">
                <a:latin typeface="Monotype Corsiva"/>
                <a:ea typeface="Times New Roman"/>
                <a:cs typeface="Times New Roman"/>
              </a:rPr>
            </a:br>
            <a:r>
              <a:rPr lang="uk-UA" sz="5400" i="1" dirty="0" smtClean="0">
                <a:latin typeface="Monotype Corsiva"/>
                <a:ea typeface="Times New Roman"/>
                <a:cs typeface="Times New Roman"/>
              </a:rPr>
              <a:t>І КУРСУ</a:t>
            </a:r>
            <a:br>
              <a:rPr lang="uk-UA" sz="5400" i="1" dirty="0" smtClean="0">
                <a:latin typeface="Monotype Corsiva"/>
                <a:ea typeface="Times New Roman"/>
                <a:cs typeface="Times New Roman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188640"/>
            <a:ext cx="6934200" cy="715963"/>
          </a:xfrm>
        </p:spPr>
        <p:txBody>
          <a:bodyPr/>
          <a:lstStyle/>
          <a:p>
            <a:pPr algn="ctr"/>
            <a:r>
              <a:rPr lang="uk-UA" sz="4000" b="1" kern="1200" dirty="0" smtClean="0">
                <a:solidFill>
                  <a:srgbClr val="005845"/>
                </a:solidFill>
                <a:latin typeface="Arial" charset="0"/>
              </a:rPr>
              <a:t>КОЛЕКТИВ ЛІЦЕЮ</a:t>
            </a:r>
            <a:endParaRPr lang="en-US" altLang="ru-RU" sz="4000" b="1" dirty="0">
              <a:solidFill>
                <a:srgbClr val="4D4D4D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22798" y="1490987"/>
            <a:ext cx="359649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2000" dirty="0" smtClean="0">
                <a:solidFill>
                  <a:schemeClr val="bg2"/>
                </a:solidFill>
              </a:rPr>
              <a:t>Трудовий </a:t>
            </a:r>
            <a:r>
              <a:rPr lang="uk-UA" sz="2000" dirty="0">
                <a:solidFill>
                  <a:schemeClr val="bg2"/>
                </a:solidFill>
              </a:rPr>
              <a:t>колектив ліцею нараховує 118 викладачів, майстрів,  робітників  служб та технічного персоналу: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>
                <a:solidFill>
                  <a:schemeClr val="bg2"/>
                </a:solidFill>
              </a:rPr>
              <a:t>З них – 5 чол. керівників ліцею;</a:t>
            </a:r>
            <a:endParaRPr lang="ru-RU" sz="2000" dirty="0">
              <a:solidFill>
                <a:schemeClr val="bg2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Педагогічних працівників – 55 чол.: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викладачі -15 чол.;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майстри виробничого навчання -29 чол.;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бібліотекарі-2 чол.;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керівники гуртків - 2 чол</a:t>
            </a:r>
            <a:r>
              <a:rPr lang="uk-UA" sz="2000" dirty="0" smtClean="0">
                <a:solidFill>
                  <a:schemeClr val="bg2"/>
                </a:solidFill>
              </a:rPr>
              <a:t>.</a:t>
            </a: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6146" name="Picture 2" descr="D:\Жерлицина\продолжение № 2\фотосет\IMG_4272готова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313" y="1628800"/>
            <a:ext cx="3664870" cy="3373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799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47288" y="36717"/>
            <a:ext cx="4831365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uk-UA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haroni" panose="02010803020104030203" pitchFamily="2" charset="-79"/>
              </a:rPr>
              <a:t>КЕРІВНИКИ ЛІЦЕЮ 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haroni" panose="02010803020104030203" pitchFamily="2" charset="-79"/>
            </a:endParaRPr>
          </a:p>
        </p:txBody>
      </p:sp>
      <p:pic>
        <p:nvPicPr>
          <p:cNvPr id="5" name="Picture 3" descr="C:\Documents and Settings\Администратор\Рабочий стол\SAM_29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164" y="744603"/>
            <a:ext cx="2515318" cy="2723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249563" y="3573016"/>
            <a:ext cx="4536504" cy="584775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6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Директор Ізюмського професійного ліцею </a:t>
            </a:r>
            <a:endParaRPr lang="uk-UA" sz="1600" b="1" dirty="0" smtClean="0">
              <a:solidFill>
                <a:schemeClr val="bg2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Колесник </a:t>
            </a:r>
            <a:r>
              <a:rPr lang="uk-UA" sz="16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Л.В</a:t>
            </a:r>
            <a:r>
              <a:rPr lang="uk-UA" sz="1600" b="1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600" dirty="0">
              <a:solidFill>
                <a:schemeClr val="bg2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7" name="Рисунок 6" descr="C:\Users\AsRock\Desktop\navchalno-virobnich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2" y="4509119"/>
            <a:ext cx="1512168" cy="21473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C:\Users\AsRock\Desktop\navchal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72572"/>
            <a:ext cx="1656184" cy="21968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 descr="C:\Users\AsRock\Desktop\vikh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15" y="4472572"/>
            <a:ext cx="1728192" cy="21968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2" descr="D:\Жерлицина\продолжение № 2\фотосет\IMG_437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034" y="4472572"/>
            <a:ext cx="1771398" cy="17647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11" name="Прямоугольник 10"/>
          <p:cNvSpPr/>
          <p:nvPr/>
        </p:nvSpPr>
        <p:spPr>
          <a:xfrm>
            <a:off x="6667061" y="6237311"/>
            <a:ext cx="1793371" cy="388967"/>
          </a:xfrm>
          <a:prstGeom prst="rect">
            <a:avLst/>
          </a:prstGeom>
          <a:gradFill flip="none"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5400000" scaled="1"/>
            <a:tileRect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400" b="1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ea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Старший </a:t>
            </a: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майстер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05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Філатов О.Ф.</a:t>
            </a:r>
            <a:endParaRPr kumimoji="0" lang="ru-RU" sz="1050" b="0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Times New Roman"/>
                <a:cs typeface="Times New Roman"/>
              </a:rPr>
              <a:t> </a:t>
            </a: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450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856984" cy="1200329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b="1" kern="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Перелік професій, за якими здійснюється первинна професійна підготовка кваліфікованих робітників в Ізюмському професійному ліцеї </a:t>
            </a:r>
            <a:endParaRPr lang="ru-RU" dirty="0">
              <a:solidFill>
                <a:schemeClr val="bg2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9498225"/>
              </p:ext>
            </p:extLst>
          </p:nvPr>
        </p:nvGraphicFramePr>
        <p:xfrm>
          <a:off x="107504" y="1289039"/>
          <a:ext cx="8921703" cy="5512717"/>
        </p:xfrm>
        <a:graphic>
          <a:graphicData uri="http://schemas.openxmlformats.org/drawingml/2006/table">
            <a:tbl>
              <a:tblPr>
                <a:tableStyleId>{638B1855-1B75-4FBE-930C-398BA8C253C6}</a:tableStyleId>
              </a:tblPr>
              <a:tblGrid>
                <a:gridCol w="675656"/>
                <a:gridCol w="1676545"/>
                <a:gridCol w="3327500"/>
                <a:gridCol w="2026012"/>
                <a:gridCol w="1215990"/>
              </a:tblGrid>
              <a:tr h="588829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№ п/</a:t>
                      </a:r>
                      <a:r>
                        <a:rPr lang="uk-UA" sz="1200" dirty="0" err="1">
                          <a:effectLst/>
                        </a:rPr>
                        <a:t>п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 vert="vert270" anchor="ctr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Код за Державним класифікатором України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 vert="vert27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Назва професії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 anchor="ctr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Вид професійної підготовки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 anchor="ctr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Ліцензований обсяг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 vert="vert270" anchor="ctr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5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1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7241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7212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Слюсар-електрик з ремонту електроустаткування. Електрогазозварник.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Первинна професійна підготовка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30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5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2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7231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7212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Слюсар з ремонту автомобілів.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Електрозварник ручного зварювання.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Первинна професійна підготовка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90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3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5122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7412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Кухар.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Кондитер.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Первинна професійна підготовка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90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850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4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5122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5123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5123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Кухар.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Офіціант.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Бармен.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Первинна професійна підготовка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60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5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7122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7133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Муляр.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Штукатур.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Первинна професійна підготовка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60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6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7212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Електрогазозварник.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Первинна професійна підготовка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</a:t>
                      </a:r>
                      <a:r>
                        <a:rPr lang="uk-UA" sz="1200" dirty="0">
                          <a:effectLst/>
                        </a:rPr>
                        <a:t>0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3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7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4131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4121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4112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Агент з постачання.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Конторський (офісний) службовець (бухгалтерія).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Оператор комп’ютерного набору.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Первинна професійна підготовка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30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45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ru-RU" sz="120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8211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7231</a:t>
                      </a:r>
                      <a:endParaRPr lang="ru-RU" sz="120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Токар. 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Слюсар з ремонту автомобілів.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Первинна професійна підготовка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60</a:t>
                      </a:r>
                      <a:endParaRPr lang="ru-RU" sz="12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0393" marR="40393" marT="0" marB="0">
                    <a:lnL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E1E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43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332656"/>
            <a:ext cx="6934200" cy="715963"/>
          </a:xfrm>
        </p:spPr>
        <p:txBody>
          <a:bodyPr/>
          <a:lstStyle/>
          <a:p>
            <a:r>
              <a:rPr lang="uk-UA" altLang="ru-RU" sz="4000" b="1" dirty="0" smtClean="0">
                <a:solidFill>
                  <a:schemeClr val="bg2"/>
                </a:solidFill>
              </a:rPr>
              <a:t>КУРСОВА ПІДГОТОВКА</a:t>
            </a:r>
            <a:endParaRPr lang="en-US" altLang="ru-RU" sz="4000" b="1" dirty="0">
              <a:solidFill>
                <a:schemeClr val="bg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1412776"/>
            <a:ext cx="64624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1800" dirty="0" smtClean="0">
                <a:solidFill>
                  <a:schemeClr val="bg2"/>
                </a:solidFill>
              </a:rPr>
              <a:t>   </a:t>
            </a:r>
            <a:r>
              <a:rPr lang="uk-UA" sz="2000" dirty="0" smtClean="0">
                <a:solidFill>
                  <a:schemeClr val="bg2"/>
                </a:solidFill>
              </a:rPr>
              <a:t>Наш </a:t>
            </a:r>
            <a:r>
              <a:rPr lang="uk-UA" sz="2000" dirty="0">
                <a:solidFill>
                  <a:schemeClr val="bg2"/>
                </a:solidFill>
              </a:rPr>
              <a:t>ліцеї має ліцензії  та здійснює курсову підготовку з професій: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електрогазозварник;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кухар;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оператор комп’ютерного набору;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монтажник систем утеплення будівель;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електрогазозварник;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лицювальник-плиточник;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муляр.</a:t>
            </a:r>
            <a:endParaRPr lang="ru-RU" sz="2000" dirty="0">
              <a:solidFill>
                <a:schemeClr val="bg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4231671"/>
            <a:ext cx="6984776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" indent="21082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solidFill>
                  <a:schemeClr val="bg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 закінченню видається свідоцтво державного зразка</a:t>
            </a:r>
            <a:r>
              <a:rPr lang="uk-UA" sz="2000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000" dirty="0">
              <a:solidFill>
                <a:schemeClr val="bg2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56302" y="5006527"/>
            <a:ext cx="6021252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Вартість навчання –  до 2500 грн.</a:t>
            </a:r>
            <a:endParaRPr lang="ru-RU" sz="1400" dirty="0">
              <a:solidFill>
                <a:schemeClr val="bg2"/>
              </a:solidFill>
              <a:latin typeface="Calibri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Термін навчання – до 6 місяців</a:t>
            </a:r>
            <a:endParaRPr lang="ru-RU" sz="1400" dirty="0">
              <a:solidFill>
                <a:schemeClr val="bg2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493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1128862"/>
            <a:ext cx="7315200" cy="715962"/>
          </a:xfrm>
        </p:spPr>
        <p:txBody>
          <a:bodyPr/>
          <a:lstStyle/>
          <a:p>
            <a:pPr algn="ctr"/>
            <a:r>
              <a:rPr lang="uk-UA" sz="3200" b="1" dirty="0">
                <a:solidFill>
                  <a:schemeClr val="bg2"/>
                </a:solidFill>
              </a:rPr>
              <a:t>Професія </a:t>
            </a:r>
            <a:r>
              <a:rPr lang="uk-UA" sz="3200" b="1" dirty="0" smtClean="0">
                <a:solidFill>
                  <a:schemeClr val="bg2"/>
                </a:solidFill>
              </a:rPr>
              <a:t/>
            </a:r>
            <a:br>
              <a:rPr lang="uk-UA" sz="3200" b="1" dirty="0" smtClean="0">
                <a:solidFill>
                  <a:schemeClr val="bg2"/>
                </a:solidFill>
              </a:rPr>
            </a:br>
            <a:r>
              <a:rPr lang="uk-UA" sz="3200" b="1" dirty="0" smtClean="0">
                <a:solidFill>
                  <a:schemeClr val="bg2"/>
                </a:solidFill>
              </a:rPr>
              <a:t>«</a:t>
            </a:r>
            <a:r>
              <a:rPr lang="uk-UA" sz="3200" b="1" dirty="0">
                <a:solidFill>
                  <a:schemeClr val="bg2"/>
                </a:solidFill>
              </a:rPr>
              <a:t>Слюсар з ремонту </a:t>
            </a:r>
            <a:r>
              <a:rPr lang="uk-UA" sz="3200" b="1" dirty="0" smtClean="0">
                <a:solidFill>
                  <a:schemeClr val="bg2"/>
                </a:solidFill>
              </a:rPr>
              <a:t>автомобілів.</a:t>
            </a:r>
            <a:br>
              <a:rPr lang="uk-UA" sz="3200" b="1" dirty="0" smtClean="0">
                <a:solidFill>
                  <a:schemeClr val="bg2"/>
                </a:solidFill>
              </a:rPr>
            </a:br>
            <a:r>
              <a:rPr lang="uk-UA" sz="3200" b="1" dirty="0" smtClean="0">
                <a:solidFill>
                  <a:schemeClr val="bg2"/>
                </a:solidFill>
              </a:rPr>
              <a:t>Електрозварник </a:t>
            </a:r>
            <a:r>
              <a:rPr lang="uk-UA" sz="3200" b="1" dirty="0">
                <a:solidFill>
                  <a:schemeClr val="bg2"/>
                </a:solidFill>
              </a:rPr>
              <a:t>ручного зварювання»</a:t>
            </a:r>
            <a:br>
              <a:rPr lang="uk-UA" sz="3200" b="1" dirty="0">
                <a:solidFill>
                  <a:schemeClr val="bg2"/>
                </a:solidFill>
              </a:rPr>
            </a:b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52844" y="2564904"/>
            <a:ext cx="7308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dirty="0" smtClean="0">
                <a:solidFill>
                  <a:schemeClr val="bg2"/>
                </a:solidFill>
              </a:rPr>
              <a:t> </a:t>
            </a:r>
            <a:endParaRPr lang="ru-RU" dirty="0">
              <a:solidFill>
                <a:schemeClr val="bg2"/>
              </a:solidFill>
            </a:endParaRPr>
          </a:p>
          <a:p>
            <a:pPr algn="l"/>
            <a:r>
              <a:rPr lang="uk-UA" b="1" dirty="0">
                <a:solidFill>
                  <a:schemeClr val="bg2"/>
                </a:solidFill>
              </a:rPr>
              <a:t>М</a:t>
            </a:r>
            <a:r>
              <a:rPr lang="uk-UA" b="1" dirty="0" smtClean="0">
                <a:solidFill>
                  <a:schemeClr val="bg2"/>
                </a:solidFill>
              </a:rPr>
              <a:t>айстри </a:t>
            </a:r>
            <a:r>
              <a:rPr lang="uk-UA" b="1" dirty="0">
                <a:solidFill>
                  <a:schemeClr val="bg2"/>
                </a:solidFill>
              </a:rPr>
              <a:t>виробничого </a:t>
            </a:r>
            <a:r>
              <a:rPr lang="uk-UA" b="1" dirty="0" smtClean="0">
                <a:solidFill>
                  <a:schemeClr val="bg2"/>
                </a:solidFill>
              </a:rPr>
              <a:t>навчання:</a:t>
            </a:r>
          </a:p>
          <a:p>
            <a:pPr algn="l"/>
            <a:r>
              <a:rPr lang="uk-UA" dirty="0" err="1" smtClean="0">
                <a:solidFill>
                  <a:schemeClr val="bg2"/>
                </a:solidFill>
              </a:rPr>
              <a:t>Поздняков</a:t>
            </a:r>
            <a:r>
              <a:rPr lang="uk-UA" dirty="0" smtClean="0">
                <a:solidFill>
                  <a:schemeClr val="bg2"/>
                </a:solidFill>
              </a:rPr>
              <a:t> </a:t>
            </a:r>
            <a:r>
              <a:rPr lang="uk-UA" dirty="0">
                <a:solidFill>
                  <a:schemeClr val="bg2"/>
                </a:solidFill>
              </a:rPr>
              <a:t>Ігор </a:t>
            </a:r>
            <a:r>
              <a:rPr lang="uk-UA" dirty="0" err="1">
                <a:solidFill>
                  <a:schemeClr val="bg2"/>
                </a:solidFill>
              </a:rPr>
              <a:t>Нікіфорович</a:t>
            </a:r>
            <a:r>
              <a:rPr lang="uk-UA" dirty="0">
                <a:solidFill>
                  <a:schemeClr val="bg2"/>
                </a:solidFill>
              </a:rPr>
              <a:t>, </a:t>
            </a:r>
            <a:endParaRPr lang="uk-UA" dirty="0" smtClean="0">
              <a:solidFill>
                <a:schemeClr val="bg2"/>
              </a:solidFill>
            </a:endParaRPr>
          </a:p>
          <a:p>
            <a:pPr algn="l"/>
            <a:r>
              <a:rPr lang="uk-UA" dirty="0" err="1" smtClean="0">
                <a:solidFill>
                  <a:schemeClr val="bg2"/>
                </a:solidFill>
              </a:rPr>
              <a:t>Чернікова</a:t>
            </a:r>
            <a:r>
              <a:rPr lang="uk-UA" dirty="0" smtClean="0">
                <a:solidFill>
                  <a:schemeClr val="bg2"/>
                </a:solidFill>
              </a:rPr>
              <a:t> </a:t>
            </a:r>
            <a:r>
              <a:rPr lang="uk-UA" dirty="0">
                <a:solidFill>
                  <a:schemeClr val="bg2"/>
                </a:solidFill>
              </a:rPr>
              <a:t>Марія </a:t>
            </a:r>
            <a:r>
              <a:rPr lang="uk-UA" dirty="0" smtClean="0">
                <a:solidFill>
                  <a:schemeClr val="bg2"/>
                </a:solidFill>
              </a:rPr>
              <a:t>Романівна</a:t>
            </a:r>
          </a:p>
          <a:p>
            <a:pPr algn="l"/>
            <a:endParaRPr lang="uk-UA" dirty="0" smtClean="0">
              <a:solidFill>
                <a:schemeClr val="bg2"/>
              </a:solidFill>
            </a:endParaRPr>
          </a:p>
          <a:p>
            <a:pPr algn="l"/>
            <a:r>
              <a:rPr lang="uk-UA" b="1" dirty="0">
                <a:solidFill>
                  <a:schemeClr val="bg2"/>
                </a:solidFill>
              </a:rPr>
              <a:t>К</a:t>
            </a:r>
            <a:r>
              <a:rPr lang="uk-UA" b="1" dirty="0" smtClean="0">
                <a:solidFill>
                  <a:schemeClr val="bg2"/>
                </a:solidFill>
              </a:rPr>
              <a:t>ласний керівник</a:t>
            </a:r>
          </a:p>
          <a:p>
            <a:pPr algn="l"/>
            <a:r>
              <a:rPr lang="uk-UA" dirty="0" err="1" smtClean="0">
                <a:solidFill>
                  <a:schemeClr val="bg2"/>
                </a:solidFill>
              </a:rPr>
              <a:t>Святенко</a:t>
            </a:r>
            <a:r>
              <a:rPr lang="uk-UA" dirty="0" smtClean="0">
                <a:solidFill>
                  <a:schemeClr val="bg2"/>
                </a:solidFill>
              </a:rPr>
              <a:t> </a:t>
            </a:r>
            <a:r>
              <a:rPr lang="uk-UA" dirty="0">
                <a:solidFill>
                  <a:schemeClr val="bg2"/>
                </a:solidFill>
              </a:rPr>
              <a:t>Сергій </a:t>
            </a:r>
            <a:r>
              <a:rPr lang="uk-UA" dirty="0" smtClean="0">
                <a:solidFill>
                  <a:schemeClr val="bg2"/>
                </a:solidFill>
              </a:rPr>
              <a:t>Олександрович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4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1852844" y="113357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uk-UA" sz="3200" b="1" kern="0" dirty="0" smtClean="0">
                <a:solidFill>
                  <a:schemeClr val="bg2"/>
                </a:solidFill>
              </a:rPr>
              <a:t>Професія </a:t>
            </a:r>
          </a:p>
          <a:p>
            <a:pPr algn="ctr"/>
            <a:r>
              <a:rPr lang="uk-UA" sz="3200" b="1" dirty="0" smtClean="0">
                <a:solidFill>
                  <a:schemeClr val="bg2"/>
                </a:solidFill>
              </a:rPr>
              <a:t>«Кухар-кондитер»</a:t>
            </a:r>
            <a:endParaRPr lang="ru-RU" sz="3200" b="1" dirty="0">
              <a:solidFill>
                <a:schemeClr val="bg2"/>
              </a:solidFill>
            </a:endParaRPr>
          </a:p>
          <a:p>
            <a:pPr algn="ctr"/>
            <a:r>
              <a:rPr lang="uk-UA" sz="3200" b="1" kern="0" dirty="0" smtClean="0">
                <a:solidFill>
                  <a:schemeClr val="bg2"/>
                </a:solidFill>
              </a:rPr>
              <a:t/>
            </a:r>
            <a:br>
              <a:rPr lang="uk-UA" sz="3200" b="1" kern="0" dirty="0" smtClean="0">
                <a:solidFill>
                  <a:schemeClr val="bg2"/>
                </a:solidFill>
              </a:rPr>
            </a:br>
            <a:r>
              <a:rPr lang="uk-UA" sz="3200" dirty="0"/>
              <a:t>Кухар-кондитер</a:t>
            </a:r>
            <a:endParaRPr lang="ru-RU" sz="3200" dirty="0"/>
          </a:p>
          <a:p>
            <a:pPr algn="ctr"/>
            <a:endParaRPr lang="ru-RU" sz="3200" b="1" kern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59740" y="1849540"/>
            <a:ext cx="7308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dirty="0" smtClean="0">
                <a:solidFill>
                  <a:schemeClr val="bg2"/>
                </a:solidFill>
              </a:rPr>
              <a:t> </a:t>
            </a:r>
            <a:endParaRPr lang="ru-RU" dirty="0">
              <a:solidFill>
                <a:schemeClr val="bg2"/>
              </a:solidFill>
            </a:endParaRPr>
          </a:p>
          <a:p>
            <a:pPr algn="l"/>
            <a:r>
              <a:rPr lang="uk-UA" b="1" dirty="0">
                <a:solidFill>
                  <a:schemeClr val="bg2"/>
                </a:solidFill>
              </a:rPr>
              <a:t>М</a:t>
            </a:r>
            <a:r>
              <a:rPr lang="uk-UA" b="1" dirty="0" smtClean="0">
                <a:solidFill>
                  <a:schemeClr val="bg2"/>
                </a:solidFill>
              </a:rPr>
              <a:t>айстри </a:t>
            </a:r>
            <a:r>
              <a:rPr lang="uk-UA" b="1" dirty="0">
                <a:solidFill>
                  <a:schemeClr val="bg2"/>
                </a:solidFill>
              </a:rPr>
              <a:t>виробничого </a:t>
            </a:r>
            <a:r>
              <a:rPr lang="uk-UA" b="1" dirty="0" smtClean="0">
                <a:solidFill>
                  <a:schemeClr val="bg2"/>
                </a:solidFill>
              </a:rPr>
              <a:t>навчання:</a:t>
            </a:r>
          </a:p>
          <a:p>
            <a:pPr algn="l"/>
            <a:r>
              <a:rPr lang="uk-UA" dirty="0" err="1">
                <a:solidFill>
                  <a:schemeClr val="bg2"/>
                </a:solidFill>
              </a:rPr>
              <a:t>Гордіенко</a:t>
            </a:r>
            <a:r>
              <a:rPr lang="uk-UA" dirty="0">
                <a:solidFill>
                  <a:schemeClr val="bg2"/>
                </a:solidFill>
              </a:rPr>
              <a:t> Андрій </a:t>
            </a:r>
            <a:r>
              <a:rPr lang="uk-UA" dirty="0" smtClean="0">
                <a:solidFill>
                  <a:schemeClr val="bg2"/>
                </a:solidFill>
              </a:rPr>
              <a:t>Михайлович</a:t>
            </a:r>
          </a:p>
          <a:p>
            <a:pPr algn="l"/>
            <a:r>
              <a:rPr lang="uk-UA" dirty="0" err="1" smtClean="0">
                <a:solidFill>
                  <a:schemeClr val="bg2"/>
                </a:solidFill>
              </a:rPr>
              <a:t>Сикало</a:t>
            </a:r>
            <a:r>
              <a:rPr lang="uk-UA" dirty="0" smtClean="0">
                <a:solidFill>
                  <a:schemeClr val="bg2"/>
                </a:solidFill>
              </a:rPr>
              <a:t> </a:t>
            </a:r>
            <a:r>
              <a:rPr lang="uk-UA" dirty="0">
                <a:solidFill>
                  <a:schemeClr val="bg2"/>
                </a:solidFill>
              </a:rPr>
              <a:t>Галина </a:t>
            </a:r>
            <a:r>
              <a:rPr lang="uk-UA" dirty="0" smtClean="0">
                <a:solidFill>
                  <a:schemeClr val="bg2"/>
                </a:solidFill>
              </a:rPr>
              <a:t>Олексіївна</a:t>
            </a:r>
          </a:p>
          <a:p>
            <a:pPr algn="l"/>
            <a:endParaRPr lang="uk-UA" dirty="0" smtClean="0">
              <a:solidFill>
                <a:schemeClr val="bg2"/>
              </a:solidFill>
            </a:endParaRPr>
          </a:p>
          <a:p>
            <a:pPr algn="l"/>
            <a:r>
              <a:rPr lang="uk-UA" b="1" dirty="0">
                <a:solidFill>
                  <a:schemeClr val="bg2"/>
                </a:solidFill>
              </a:rPr>
              <a:t>К</a:t>
            </a:r>
            <a:r>
              <a:rPr lang="uk-UA" b="1" dirty="0" smtClean="0">
                <a:solidFill>
                  <a:schemeClr val="bg2"/>
                </a:solidFill>
              </a:rPr>
              <a:t>ласний керівник</a:t>
            </a:r>
          </a:p>
          <a:p>
            <a:pPr algn="l"/>
            <a:r>
              <a:rPr lang="uk-UA" dirty="0" smtClean="0">
                <a:solidFill>
                  <a:schemeClr val="bg2"/>
                </a:solidFill>
              </a:rPr>
              <a:t> </a:t>
            </a:r>
            <a:r>
              <a:rPr lang="uk-UA" dirty="0" err="1" smtClean="0">
                <a:solidFill>
                  <a:schemeClr val="bg2"/>
                </a:solidFill>
              </a:rPr>
              <a:t>Черкашина</a:t>
            </a:r>
            <a:r>
              <a:rPr lang="uk-UA" dirty="0" smtClean="0">
                <a:solidFill>
                  <a:schemeClr val="bg2"/>
                </a:solidFill>
              </a:rPr>
              <a:t> </a:t>
            </a:r>
            <a:r>
              <a:rPr lang="uk-UA" dirty="0">
                <a:solidFill>
                  <a:schemeClr val="bg2"/>
                </a:solidFill>
              </a:rPr>
              <a:t>Наталія </a:t>
            </a:r>
            <a:r>
              <a:rPr lang="uk-UA" dirty="0" smtClean="0">
                <a:solidFill>
                  <a:schemeClr val="bg2"/>
                </a:solidFill>
              </a:rPr>
              <a:t>Володимирівна</a:t>
            </a:r>
            <a:endParaRPr lang="uk-UA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821511" y="908720"/>
            <a:ext cx="7315200" cy="715962"/>
          </a:xfrm>
        </p:spPr>
        <p:txBody>
          <a:bodyPr/>
          <a:lstStyle/>
          <a:p>
            <a:pPr algn="ctr"/>
            <a:r>
              <a:rPr lang="uk-UA" sz="3200" b="1" dirty="0">
                <a:solidFill>
                  <a:schemeClr val="bg2"/>
                </a:solidFill>
              </a:rPr>
              <a:t>Професія </a:t>
            </a:r>
            <a:r>
              <a:rPr lang="uk-UA" sz="3200" b="1" dirty="0" smtClean="0">
                <a:solidFill>
                  <a:schemeClr val="bg2"/>
                </a:solidFill>
              </a:rPr>
              <a:t/>
            </a:r>
            <a:br>
              <a:rPr lang="uk-UA" sz="3200" b="1" dirty="0" smtClean="0">
                <a:solidFill>
                  <a:schemeClr val="bg2"/>
                </a:solidFill>
              </a:rPr>
            </a:br>
            <a:r>
              <a:rPr lang="uk-UA" sz="3200" b="1" dirty="0" smtClean="0">
                <a:solidFill>
                  <a:schemeClr val="bg2"/>
                </a:solidFill>
              </a:rPr>
              <a:t>«Муляр-штукатур»</a:t>
            </a:r>
            <a:r>
              <a:rPr lang="uk-UA" sz="3200" b="1" dirty="0">
                <a:solidFill>
                  <a:schemeClr val="bg2"/>
                </a:solidFill>
              </a:rPr>
              <a:t/>
            </a:r>
            <a:br>
              <a:rPr lang="uk-UA" sz="3200" b="1" dirty="0">
                <a:solidFill>
                  <a:schemeClr val="bg2"/>
                </a:solidFill>
              </a:rPr>
            </a:b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2060848"/>
            <a:ext cx="7308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dirty="0" smtClean="0">
                <a:solidFill>
                  <a:schemeClr val="bg2"/>
                </a:solidFill>
              </a:rPr>
              <a:t> </a:t>
            </a:r>
            <a:endParaRPr lang="ru-RU" dirty="0">
              <a:solidFill>
                <a:schemeClr val="bg2"/>
              </a:solidFill>
            </a:endParaRPr>
          </a:p>
          <a:p>
            <a:pPr algn="l"/>
            <a:r>
              <a:rPr lang="uk-UA" b="1" dirty="0">
                <a:solidFill>
                  <a:schemeClr val="bg2"/>
                </a:solidFill>
              </a:rPr>
              <a:t>М</a:t>
            </a:r>
            <a:r>
              <a:rPr lang="uk-UA" b="1" dirty="0" smtClean="0">
                <a:solidFill>
                  <a:schemeClr val="bg2"/>
                </a:solidFill>
              </a:rPr>
              <a:t>айстри </a:t>
            </a:r>
            <a:r>
              <a:rPr lang="uk-UA" b="1" dirty="0">
                <a:solidFill>
                  <a:schemeClr val="bg2"/>
                </a:solidFill>
              </a:rPr>
              <a:t>виробничого </a:t>
            </a:r>
            <a:r>
              <a:rPr lang="uk-UA" b="1" dirty="0" smtClean="0">
                <a:solidFill>
                  <a:schemeClr val="bg2"/>
                </a:solidFill>
              </a:rPr>
              <a:t>навчання:</a:t>
            </a:r>
          </a:p>
          <a:p>
            <a:pPr algn="l"/>
            <a:r>
              <a:rPr lang="uk-UA" dirty="0" err="1">
                <a:solidFill>
                  <a:schemeClr val="bg2"/>
                </a:solidFill>
              </a:rPr>
              <a:t>Дуднік</a:t>
            </a:r>
            <a:r>
              <a:rPr lang="uk-UA" dirty="0">
                <a:solidFill>
                  <a:schemeClr val="bg2"/>
                </a:solidFill>
              </a:rPr>
              <a:t> Віра </a:t>
            </a:r>
            <a:r>
              <a:rPr lang="uk-UA" dirty="0" smtClean="0">
                <a:solidFill>
                  <a:schemeClr val="bg2"/>
                </a:solidFill>
              </a:rPr>
              <a:t>Пилипівна</a:t>
            </a:r>
          </a:p>
          <a:p>
            <a:pPr algn="l"/>
            <a:r>
              <a:rPr lang="uk-UA" dirty="0" err="1" smtClean="0">
                <a:solidFill>
                  <a:schemeClr val="bg2"/>
                </a:solidFill>
              </a:rPr>
              <a:t>Водолазський</a:t>
            </a:r>
            <a:r>
              <a:rPr lang="uk-UA" dirty="0" smtClean="0">
                <a:solidFill>
                  <a:schemeClr val="bg2"/>
                </a:solidFill>
              </a:rPr>
              <a:t> </a:t>
            </a:r>
            <a:r>
              <a:rPr lang="uk-UA" dirty="0">
                <a:solidFill>
                  <a:schemeClr val="bg2"/>
                </a:solidFill>
              </a:rPr>
              <a:t>Ігор </a:t>
            </a:r>
            <a:r>
              <a:rPr lang="uk-UA" dirty="0" smtClean="0">
                <a:solidFill>
                  <a:schemeClr val="bg2"/>
                </a:solidFill>
              </a:rPr>
              <a:t>Валерійович</a:t>
            </a:r>
            <a:endParaRPr lang="uk-UA" dirty="0">
              <a:solidFill>
                <a:schemeClr val="bg2"/>
              </a:solidFill>
            </a:endParaRPr>
          </a:p>
          <a:p>
            <a:pPr algn="l"/>
            <a:endParaRPr lang="uk-UA" dirty="0" smtClean="0">
              <a:solidFill>
                <a:schemeClr val="bg2"/>
              </a:solidFill>
            </a:endParaRPr>
          </a:p>
          <a:p>
            <a:pPr algn="l"/>
            <a:r>
              <a:rPr lang="uk-UA" b="1" dirty="0">
                <a:solidFill>
                  <a:schemeClr val="bg2"/>
                </a:solidFill>
              </a:rPr>
              <a:t>К</a:t>
            </a:r>
            <a:r>
              <a:rPr lang="uk-UA" b="1" dirty="0" smtClean="0">
                <a:solidFill>
                  <a:schemeClr val="bg2"/>
                </a:solidFill>
              </a:rPr>
              <a:t>ласний керівник</a:t>
            </a:r>
          </a:p>
          <a:p>
            <a:pPr algn="l"/>
            <a:r>
              <a:rPr lang="uk-UA" dirty="0" err="1" smtClean="0">
                <a:solidFill>
                  <a:schemeClr val="bg2"/>
                </a:solidFill>
              </a:rPr>
              <a:t>Крівцов</a:t>
            </a:r>
            <a:r>
              <a:rPr lang="uk-UA" dirty="0" smtClean="0">
                <a:solidFill>
                  <a:schemeClr val="bg2"/>
                </a:solidFill>
              </a:rPr>
              <a:t> </a:t>
            </a:r>
            <a:r>
              <a:rPr lang="uk-UA" dirty="0">
                <a:solidFill>
                  <a:schemeClr val="bg2"/>
                </a:solidFill>
              </a:rPr>
              <a:t>Анатолій Петрович</a:t>
            </a:r>
            <a:endParaRPr lang="uk-UA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9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828800" y="1052736"/>
            <a:ext cx="7315200" cy="715962"/>
          </a:xfrm>
        </p:spPr>
        <p:txBody>
          <a:bodyPr/>
          <a:lstStyle/>
          <a:p>
            <a:pPr algn="ctr"/>
            <a:r>
              <a:rPr lang="uk-UA" sz="3200" b="1" dirty="0">
                <a:solidFill>
                  <a:schemeClr val="bg2"/>
                </a:solidFill>
              </a:rPr>
              <a:t>Професія </a:t>
            </a:r>
            <a:r>
              <a:rPr lang="uk-UA" sz="3200" b="1" dirty="0" smtClean="0">
                <a:solidFill>
                  <a:schemeClr val="bg2"/>
                </a:solidFill>
              </a:rPr>
              <a:t/>
            </a:r>
            <a:br>
              <a:rPr lang="uk-UA" sz="3200" b="1" dirty="0" smtClean="0">
                <a:solidFill>
                  <a:schemeClr val="bg2"/>
                </a:solidFill>
              </a:rPr>
            </a:br>
            <a:r>
              <a:rPr lang="uk-UA" sz="3200" b="1" dirty="0" smtClean="0">
                <a:solidFill>
                  <a:schemeClr val="bg2"/>
                </a:solidFill>
              </a:rPr>
              <a:t>«</a:t>
            </a:r>
            <a:r>
              <a:rPr lang="uk-UA" sz="3200" b="1" dirty="0">
                <a:solidFill>
                  <a:schemeClr val="bg2"/>
                </a:solidFill>
              </a:rPr>
              <a:t>Конторський (офісний) службовець (бухгалтерія).</a:t>
            </a:r>
            <a:r>
              <a:rPr lang="ru-RU" sz="3200" b="1" dirty="0">
                <a:solidFill>
                  <a:schemeClr val="bg2"/>
                </a:solidFill>
              </a:rPr>
              <a:t/>
            </a:r>
            <a:br>
              <a:rPr lang="ru-RU" sz="3200" b="1" dirty="0">
                <a:solidFill>
                  <a:schemeClr val="bg2"/>
                </a:solidFill>
              </a:rPr>
            </a:br>
            <a:r>
              <a:rPr lang="uk-UA" sz="3200" b="1" dirty="0">
                <a:solidFill>
                  <a:schemeClr val="bg2"/>
                </a:solidFill>
              </a:rPr>
              <a:t>Оператор комп’ютерного </a:t>
            </a:r>
            <a:r>
              <a:rPr lang="uk-UA" sz="3200" b="1" dirty="0" smtClean="0">
                <a:solidFill>
                  <a:schemeClr val="bg2"/>
                </a:solidFill>
              </a:rPr>
              <a:t>набору»</a:t>
            </a:r>
            <a:r>
              <a:rPr lang="uk-UA" sz="3200" b="1" dirty="0">
                <a:solidFill>
                  <a:schemeClr val="bg2"/>
                </a:solidFill>
              </a:rPr>
              <a:t/>
            </a:r>
            <a:br>
              <a:rPr lang="uk-UA" sz="3200" b="1" dirty="0">
                <a:solidFill>
                  <a:schemeClr val="bg2"/>
                </a:solidFill>
              </a:rPr>
            </a:b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2420888"/>
            <a:ext cx="730830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dirty="0" smtClean="0">
                <a:solidFill>
                  <a:schemeClr val="bg2"/>
                </a:solidFill>
              </a:rPr>
              <a:t> </a:t>
            </a:r>
            <a:endParaRPr lang="ru-RU" dirty="0">
              <a:solidFill>
                <a:schemeClr val="bg2"/>
              </a:solidFill>
            </a:endParaRPr>
          </a:p>
          <a:p>
            <a:pPr algn="l"/>
            <a:r>
              <a:rPr lang="uk-UA" b="1" dirty="0">
                <a:solidFill>
                  <a:schemeClr val="bg2"/>
                </a:solidFill>
              </a:rPr>
              <a:t>М</a:t>
            </a:r>
            <a:r>
              <a:rPr lang="uk-UA" b="1" dirty="0" smtClean="0">
                <a:solidFill>
                  <a:schemeClr val="bg2"/>
                </a:solidFill>
              </a:rPr>
              <a:t>айстри </a:t>
            </a:r>
            <a:r>
              <a:rPr lang="uk-UA" b="1" dirty="0">
                <a:solidFill>
                  <a:schemeClr val="bg2"/>
                </a:solidFill>
              </a:rPr>
              <a:t>виробничого </a:t>
            </a:r>
            <a:r>
              <a:rPr lang="uk-UA" b="1" dirty="0" smtClean="0">
                <a:solidFill>
                  <a:schemeClr val="bg2"/>
                </a:solidFill>
              </a:rPr>
              <a:t>навчання:</a:t>
            </a:r>
          </a:p>
          <a:p>
            <a:pPr algn="l"/>
            <a:r>
              <a:rPr lang="uk-UA" dirty="0">
                <a:solidFill>
                  <a:schemeClr val="bg2"/>
                </a:solidFill>
              </a:rPr>
              <a:t>Філатова Світлана Олександрівна</a:t>
            </a:r>
            <a:r>
              <a:rPr lang="uk-UA" dirty="0" smtClean="0">
                <a:solidFill>
                  <a:schemeClr val="bg2"/>
                </a:solidFill>
              </a:rPr>
              <a:t>,</a:t>
            </a:r>
          </a:p>
          <a:p>
            <a:pPr algn="l"/>
            <a:r>
              <a:rPr lang="uk-UA" dirty="0" smtClean="0">
                <a:solidFill>
                  <a:schemeClr val="bg2"/>
                </a:solidFill>
              </a:rPr>
              <a:t>Коваленко </a:t>
            </a:r>
            <a:r>
              <a:rPr lang="uk-UA" dirty="0">
                <a:solidFill>
                  <a:schemeClr val="bg2"/>
                </a:solidFill>
              </a:rPr>
              <a:t>Наталія Олександрівна</a:t>
            </a:r>
            <a:endParaRPr lang="uk-UA" b="1" dirty="0" smtClean="0">
              <a:solidFill>
                <a:schemeClr val="bg2"/>
              </a:solidFill>
            </a:endParaRPr>
          </a:p>
          <a:p>
            <a:pPr algn="l"/>
            <a:endParaRPr lang="uk-UA" dirty="0" smtClean="0">
              <a:solidFill>
                <a:schemeClr val="bg2"/>
              </a:solidFill>
            </a:endParaRPr>
          </a:p>
          <a:p>
            <a:pPr algn="l"/>
            <a:r>
              <a:rPr lang="uk-UA" b="1" dirty="0">
                <a:solidFill>
                  <a:schemeClr val="bg2"/>
                </a:solidFill>
              </a:rPr>
              <a:t>К</a:t>
            </a:r>
            <a:r>
              <a:rPr lang="uk-UA" b="1" dirty="0" smtClean="0">
                <a:solidFill>
                  <a:schemeClr val="bg2"/>
                </a:solidFill>
              </a:rPr>
              <a:t>ласний керівник</a:t>
            </a:r>
          </a:p>
          <a:p>
            <a:pPr algn="l"/>
            <a:r>
              <a:rPr lang="uk-UA" dirty="0">
                <a:solidFill>
                  <a:schemeClr val="bg2"/>
                </a:solidFill>
              </a:rPr>
              <a:t>Ковалевська Олена Леонідівна</a:t>
            </a:r>
            <a:endParaRPr lang="uk-UA" b="1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80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828800" y="836712"/>
            <a:ext cx="7315200" cy="720080"/>
          </a:xfrm>
        </p:spPr>
        <p:txBody>
          <a:bodyPr/>
          <a:lstStyle/>
          <a:p>
            <a:pPr algn="ctr"/>
            <a:r>
              <a:rPr lang="uk-UA" sz="3200" b="1" dirty="0">
                <a:solidFill>
                  <a:schemeClr val="bg2"/>
                </a:solidFill>
              </a:rPr>
              <a:t>Професія </a:t>
            </a:r>
            <a:r>
              <a:rPr lang="uk-UA" sz="3200" b="1" dirty="0" smtClean="0">
                <a:solidFill>
                  <a:schemeClr val="bg2"/>
                </a:solidFill>
              </a:rPr>
              <a:t/>
            </a:r>
            <a:br>
              <a:rPr lang="uk-UA" sz="3200" b="1" dirty="0" smtClean="0">
                <a:solidFill>
                  <a:schemeClr val="bg2"/>
                </a:solidFill>
              </a:rPr>
            </a:br>
            <a:r>
              <a:rPr lang="uk-UA" sz="3200" b="1" dirty="0" smtClean="0">
                <a:solidFill>
                  <a:schemeClr val="bg2"/>
                </a:solidFill>
              </a:rPr>
              <a:t>«Електрогазозварник»</a:t>
            </a:r>
            <a:r>
              <a:rPr lang="uk-UA" sz="3200" b="1" dirty="0">
                <a:solidFill>
                  <a:schemeClr val="bg2"/>
                </a:solidFill>
              </a:rPr>
              <a:t/>
            </a:r>
            <a:br>
              <a:rPr lang="uk-UA" sz="3200" b="1" dirty="0">
                <a:solidFill>
                  <a:schemeClr val="bg2"/>
                </a:solidFill>
              </a:rPr>
            </a:b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02630" y="2276872"/>
            <a:ext cx="588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b="1" dirty="0">
                <a:solidFill>
                  <a:schemeClr val="bg2"/>
                </a:solidFill>
              </a:rPr>
              <a:t>Майстри виробничого навчання</a:t>
            </a:r>
            <a:r>
              <a:rPr lang="uk-UA" b="1" dirty="0" smtClean="0">
                <a:solidFill>
                  <a:schemeClr val="bg2"/>
                </a:solidFill>
              </a:rPr>
              <a:t>:</a:t>
            </a:r>
          </a:p>
          <a:p>
            <a:pPr algn="l"/>
            <a:r>
              <a:rPr lang="uk-UA" dirty="0" err="1">
                <a:solidFill>
                  <a:schemeClr val="bg2"/>
                </a:solidFill>
              </a:rPr>
              <a:t>Черкасов</a:t>
            </a:r>
            <a:r>
              <a:rPr lang="uk-UA" dirty="0">
                <a:solidFill>
                  <a:schemeClr val="bg2"/>
                </a:solidFill>
              </a:rPr>
              <a:t> О</a:t>
            </a:r>
            <a:r>
              <a:rPr lang="uk-UA" dirty="0" smtClean="0">
                <a:solidFill>
                  <a:schemeClr val="bg2"/>
                </a:solidFill>
              </a:rPr>
              <a:t>лександр  Миколайович,</a:t>
            </a:r>
          </a:p>
          <a:p>
            <a:pPr algn="l"/>
            <a:r>
              <a:rPr lang="uk-UA" dirty="0" err="1" smtClean="0">
                <a:solidFill>
                  <a:schemeClr val="bg2"/>
                </a:solidFill>
              </a:rPr>
              <a:t>Попірний</a:t>
            </a:r>
            <a:r>
              <a:rPr lang="uk-UA" dirty="0" smtClean="0">
                <a:solidFill>
                  <a:schemeClr val="bg2"/>
                </a:solidFill>
              </a:rPr>
              <a:t> </a:t>
            </a:r>
            <a:r>
              <a:rPr lang="uk-UA" dirty="0">
                <a:solidFill>
                  <a:schemeClr val="bg2"/>
                </a:solidFill>
              </a:rPr>
              <a:t>Анатолій </a:t>
            </a:r>
            <a:r>
              <a:rPr lang="uk-UA" dirty="0" smtClean="0">
                <a:solidFill>
                  <a:schemeClr val="bg2"/>
                </a:solidFill>
              </a:rPr>
              <a:t>Петрович</a:t>
            </a:r>
            <a:endParaRPr lang="uk-UA" b="1" dirty="0">
              <a:solidFill>
                <a:schemeClr val="bg2"/>
              </a:solidFill>
            </a:endParaRPr>
          </a:p>
          <a:p>
            <a:pPr algn="l"/>
            <a:endParaRPr lang="uk-UA" dirty="0">
              <a:solidFill>
                <a:schemeClr val="bg2"/>
              </a:solidFill>
            </a:endParaRPr>
          </a:p>
          <a:p>
            <a:pPr algn="l"/>
            <a:endParaRPr lang="uk-UA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828800" y="836712"/>
            <a:ext cx="7315200" cy="720080"/>
          </a:xfrm>
        </p:spPr>
        <p:txBody>
          <a:bodyPr/>
          <a:lstStyle/>
          <a:p>
            <a:pPr algn="ctr"/>
            <a:r>
              <a:rPr lang="uk-UA" sz="3200" b="1" dirty="0">
                <a:solidFill>
                  <a:schemeClr val="bg2"/>
                </a:solidFill>
              </a:rPr>
              <a:t>Професія </a:t>
            </a:r>
            <a:r>
              <a:rPr lang="uk-UA" sz="3200" b="1" dirty="0" smtClean="0">
                <a:solidFill>
                  <a:schemeClr val="bg2"/>
                </a:solidFill>
              </a:rPr>
              <a:t/>
            </a:r>
            <a:br>
              <a:rPr lang="uk-UA" sz="3200" b="1" dirty="0" smtClean="0">
                <a:solidFill>
                  <a:schemeClr val="bg2"/>
                </a:solidFill>
              </a:rPr>
            </a:br>
            <a:r>
              <a:rPr lang="uk-UA" sz="3200" b="1" dirty="0" smtClean="0">
                <a:solidFill>
                  <a:schemeClr val="bg2"/>
                </a:solidFill>
              </a:rPr>
              <a:t>«</a:t>
            </a:r>
            <a:r>
              <a:rPr lang="uk-UA" sz="3200" b="1" dirty="0">
                <a:solidFill>
                  <a:schemeClr val="bg2"/>
                </a:solidFill>
              </a:rPr>
              <a:t>Кухар,Офіціант,Бармен</a:t>
            </a:r>
            <a:r>
              <a:rPr lang="uk-UA" sz="3200" b="1" dirty="0" smtClean="0">
                <a:solidFill>
                  <a:schemeClr val="bg2"/>
                </a:solidFill>
              </a:rPr>
              <a:t>»</a:t>
            </a:r>
            <a:r>
              <a:rPr lang="uk-UA" sz="3200" b="1" dirty="0">
                <a:solidFill>
                  <a:schemeClr val="bg2"/>
                </a:solidFill>
              </a:rPr>
              <a:t/>
            </a:r>
            <a:br>
              <a:rPr lang="uk-UA" sz="3200" b="1" dirty="0">
                <a:solidFill>
                  <a:schemeClr val="bg2"/>
                </a:solidFill>
              </a:rPr>
            </a:br>
            <a:endParaRPr lang="ru-RU" sz="3200" b="1" dirty="0">
              <a:solidFill>
                <a:schemeClr val="bg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99792" y="2529976"/>
            <a:ext cx="5814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b="1" dirty="0" smtClean="0">
                <a:solidFill>
                  <a:schemeClr val="bg2"/>
                </a:solidFill>
              </a:rPr>
              <a:t>Майстер </a:t>
            </a:r>
            <a:r>
              <a:rPr lang="uk-UA" b="1" dirty="0">
                <a:solidFill>
                  <a:schemeClr val="bg2"/>
                </a:solidFill>
              </a:rPr>
              <a:t>виробничого навчання</a:t>
            </a:r>
            <a:r>
              <a:rPr lang="uk-UA" b="1" dirty="0" smtClean="0">
                <a:solidFill>
                  <a:schemeClr val="bg2"/>
                </a:solidFill>
              </a:rPr>
              <a:t>:</a:t>
            </a:r>
          </a:p>
          <a:p>
            <a:pPr algn="l"/>
            <a:r>
              <a:rPr lang="uk-UA" dirty="0" smtClean="0"/>
              <a:t>(</a:t>
            </a:r>
            <a:r>
              <a:rPr lang="uk-UA" dirty="0" smtClean="0">
                <a:solidFill>
                  <a:schemeClr val="bg2"/>
                </a:solidFill>
              </a:rPr>
              <a:t>Білоус </a:t>
            </a:r>
            <a:r>
              <a:rPr lang="uk-UA" dirty="0">
                <a:solidFill>
                  <a:schemeClr val="bg2"/>
                </a:solidFill>
              </a:rPr>
              <a:t>Тетяна </a:t>
            </a:r>
            <a:r>
              <a:rPr lang="uk-UA" dirty="0" smtClean="0">
                <a:solidFill>
                  <a:schemeClr val="bg2"/>
                </a:solidFill>
              </a:rPr>
              <a:t>Володимирівна</a:t>
            </a:r>
            <a:endParaRPr lang="ru-RU" dirty="0">
              <a:solidFill>
                <a:schemeClr val="bg2"/>
              </a:solidFill>
            </a:endParaRPr>
          </a:p>
          <a:p>
            <a:pPr algn="l"/>
            <a:endParaRPr lang="uk-UA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48680"/>
            <a:ext cx="83884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3600" dirty="0"/>
              <a:t>Порядок </a:t>
            </a:r>
            <a:r>
              <a:rPr lang="uk-UA" sz="3600" dirty="0" smtClean="0"/>
              <a:t>денний:</a:t>
            </a:r>
          </a:p>
          <a:p>
            <a:pPr algn="l"/>
            <a:endParaRPr lang="ru-RU" sz="3600" dirty="0"/>
          </a:p>
          <a:p>
            <a:pPr marL="457200" lvl="0" indent="-457200" algn="l">
              <a:buFont typeface="+mj-lt"/>
              <a:buAutoNum type="arabicPeriod"/>
            </a:pPr>
            <a:r>
              <a:rPr lang="uk-UA" sz="3600" dirty="0"/>
              <a:t>Виступ директора ліцею «Виховання учнів в ліцеї і сім'ї – єдиний нерозривний процес</a:t>
            </a:r>
            <a:r>
              <a:rPr lang="uk-UA" sz="3600" dirty="0" smtClean="0"/>
              <a:t>»</a:t>
            </a:r>
            <a:endParaRPr lang="ru-RU" sz="3600" dirty="0"/>
          </a:p>
          <a:p>
            <a:pPr marL="457200" lvl="0" indent="-457200" algn="l">
              <a:buFont typeface="+mj-lt"/>
              <a:buAutoNum type="arabicPeriod"/>
            </a:pPr>
            <a:r>
              <a:rPr lang="uk-UA" sz="3600" dirty="0"/>
              <a:t>Вибори батьківського комітету.</a:t>
            </a:r>
            <a:endParaRPr lang="ru-RU" sz="3600" dirty="0"/>
          </a:p>
          <a:p>
            <a:pPr marL="457200" lvl="0" indent="-457200" algn="l">
              <a:buFont typeface="+mj-lt"/>
              <a:buAutoNum type="arabicPeriod"/>
            </a:pPr>
            <a:r>
              <a:rPr lang="uk-UA" sz="3600" dirty="0"/>
              <a:t>Різне.</a:t>
            </a:r>
            <a:endParaRPr lang="ru-RU" sz="3600" dirty="0"/>
          </a:p>
          <a:p>
            <a:pPr marL="457200" lvl="0" indent="-457200" algn="l">
              <a:buFont typeface="+mj-lt"/>
              <a:buAutoNum type="arabicPeriod"/>
            </a:pPr>
            <a:r>
              <a:rPr lang="uk-UA" sz="3600" dirty="0"/>
              <a:t>Батьківські збори в групах.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893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5" y="855542"/>
            <a:ext cx="709890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1800" dirty="0" smtClean="0">
                <a:solidFill>
                  <a:schemeClr val="bg2"/>
                </a:solidFill>
              </a:rPr>
              <a:t>Всі </a:t>
            </a:r>
            <a:r>
              <a:rPr lang="uk-UA" sz="1800" dirty="0">
                <a:solidFill>
                  <a:schemeClr val="bg2"/>
                </a:solidFill>
              </a:rPr>
              <a:t>наші учні отримають стипендію. Звичайна академічна стипендія становить </a:t>
            </a:r>
            <a:r>
              <a:rPr lang="uk-UA" sz="1800" b="1" dirty="0">
                <a:solidFill>
                  <a:schemeClr val="bg2"/>
                </a:solidFill>
              </a:rPr>
              <a:t>275 грн</a:t>
            </a:r>
            <a:r>
              <a:rPr lang="uk-UA" sz="1800" dirty="0">
                <a:solidFill>
                  <a:schemeClr val="bg2"/>
                </a:solidFill>
              </a:rPr>
              <a:t>. На руки після утримання 1% профспілкового </a:t>
            </a:r>
            <a:r>
              <a:rPr lang="uk-UA" sz="1800" dirty="0" smtClean="0">
                <a:solidFill>
                  <a:schemeClr val="bg2"/>
                </a:solidFill>
              </a:rPr>
              <a:t>внеску - </a:t>
            </a:r>
            <a:r>
              <a:rPr lang="uk-UA" sz="1800" b="1" u="sng" dirty="0">
                <a:solidFill>
                  <a:schemeClr val="bg2"/>
                </a:solidFill>
              </a:rPr>
              <a:t>272,25</a:t>
            </a:r>
            <a:r>
              <a:rPr lang="uk-UA" sz="1800" b="1" dirty="0">
                <a:solidFill>
                  <a:schemeClr val="bg2"/>
                </a:solidFill>
              </a:rPr>
              <a:t> грн. </a:t>
            </a:r>
            <a:endParaRPr lang="uk-UA" sz="1800" b="1" dirty="0" smtClean="0">
              <a:solidFill>
                <a:schemeClr val="bg2"/>
              </a:solidFill>
            </a:endParaRPr>
          </a:p>
          <a:p>
            <a:pPr algn="l"/>
            <a:endParaRPr lang="uk-UA" sz="1800" b="1" dirty="0" smtClean="0">
              <a:solidFill>
                <a:schemeClr val="bg2"/>
              </a:solidFill>
            </a:endParaRPr>
          </a:p>
          <a:p>
            <a:pPr algn="l"/>
            <a:r>
              <a:rPr lang="uk-UA" sz="1800" dirty="0" smtClean="0">
                <a:solidFill>
                  <a:schemeClr val="bg2"/>
                </a:solidFill>
              </a:rPr>
              <a:t>Підвищена </a:t>
            </a:r>
            <a:r>
              <a:rPr lang="uk-UA" sz="1800" dirty="0">
                <a:solidFill>
                  <a:schemeClr val="bg2"/>
                </a:solidFill>
              </a:rPr>
              <a:t>стипендія для відмінників ( навчаються на 10-12 балів) становить </a:t>
            </a:r>
            <a:r>
              <a:rPr lang="uk-UA" sz="1800" b="1" dirty="0">
                <a:solidFill>
                  <a:schemeClr val="bg2"/>
                </a:solidFill>
              </a:rPr>
              <a:t>315 грн</a:t>
            </a:r>
            <a:r>
              <a:rPr lang="uk-UA" sz="1800" dirty="0">
                <a:solidFill>
                  <a:schemeClr val="bg2"/>
                </a:solidFill>
              </a:rPr>
              <a:t>. На руки після утримання профспілкового внеску – </a:t>
            </a:r>
            <a:r>
              <a:rPr lang="uk-UA" sz="1800" b="1" dirty="0">
                <a:solidFill>
                  <a:schemeClr val="bg2"/>
                </a:solidFill>
              </a:rPr>
              <a:t>311,85 грн. </a:t>
            </a:r>
            <a:endParaRPr lang="uk-UA" sz="1800" b="1" dirty="0" smtClean="0">
              <a:solidFill>
                <a:schemeClr val="bg2"/>
              </a:solidFill>
            </a:endParaRPr>
          </a:p>
          <a:p>
            <a:pPr algn="l"/>
            <a:endParaRPr lang="uk-UA" sz="1800" b="1" dirty="0" smtClean="0">
              <a:solidFill>
                <a:schemeClr val="bg2"/>
              </a:solidFill>
            </a:endParaRPr>
          </a:p>
          <a:p>
            <a:pPr algn="l"/>
            <a:r>
              <a:rPr lang="uk-UA" sz="1800" dirty="0" smtClean="0">
                <a:solidFill>
                  <a:schemeClr val="bg2"/>
                </a:solidFill>
              </a:rPr>
              <a:t>Стипендії </a:t>
            </a:r>
            <a:r>
              <a:rPr lang="uk-UA" sz="1800" dirty="0">
                <a:solidFill>
                  <a:schemeClr val="bg2"/>
                </a:solidFill>
              </a:rPr>
              <a:t>учнів, які харчуються на пільгових умовах : </a:t>
            </a:r>
            <a:r>
              <a:rPr lang="uk-UA" sz="1800" b="1" dirty="0">
                <a:solidFill>
                  <a:schemeClr val="bg2"/>
                </a:solidFill>
              </a:rPr>
              <a:t>220 грн.</a:t>
            </a:r>
            <a:r>
              <a:rPr lang="uk-UA" sz="1800" dirty="0">
                <a:solidFill>
                  <a:schemeClr val="bg2"/>
                </a:solidFill>
              </a:rPr>
              <a:t> (</a:t>
            </a:r>
            <a:r>
              <a:rPr lang="uk-UA" sz="1800" b="1" dirty="0">
                <a:solidFill>
                  <a:schemeClr val="bg2"/>
                </a:solidFill>
              </a:rPr>
              <a:t>утримуються 55 грн. за пільгове харчування</a:t>
            </a:r>
            <a:r>
              <a:rPr lang="uk-UA" sz="1800" dirty="0">
                <a:solidFill>
                  <a:schemeClr val="bg2"/>
                </a:solidFill>
              </a:rPr>
              <a:t>). </a:t>
            </a:r>
            <a:endParaRPr lang="uk-UA" sz="1800" dirty="0" smtClean="0">
              <a:solidFill>
                <a:schemeClr val="bg2"/>
              </a:solidFill>
            </a:endParaRPr>
          </a:p>
          <a:p>
            <a:pPr algn="l"/>
            <a:r>
              <a:rPr lang="uk-UA" sz="1800" dirty="0" smtClean="0">
                <a:solidFill>
                  <a:schemeClr val="bg2"/>
                </a:solidFill>
              </a:rPr>
              <a:t>На </a:t>
            </a:r>
            <a:r>
              <a:rPr lang="uk-UA" sz="1800" dirty="0">
                <a:solidFill>
                  <a:schemeClr val="bg2"/>
                </a:solidFill>
              </a:rPr>
              <a:t>руки після утримання профспілкового внеску – </a:t>
            </a:r>
            <a:r>
              <a:rPr lang="uk-UA" sz="1800" b="1" dirty="0">
                <a:solidFill>
                  <a:schemeClr val="bg2"/>
                </a:solidFill>
              </a:rPr>
              <a:t>217,80 грн.</a:t>
            </a:r>
            <a:r>
              <a:rPr lang="uk-UA" sz="1800" dirty="0">
                <a:solidFill>
                  <a:schemeClr val="bg2"/>
                </a:solidFill>
              </a:rPr>
              <a:t> </a:t>
            </a:r>
            <a:endParaRPr lang="uk-UA" sz="1800" dirty="0" smtClean="0">
              <a:solidFill>
                <a:schemeClr val="bg2"/>
              </a:solidFill>
            </a:endParaRPr>
          </a:p>
          <a:p>
            <a:pPr algn="l"/>
            <a:endParaRPr lang="uk-UA" sz="1800" dirty="0" smtClean="0">
              <a:solidFill>
                <a:schemeClr val="bg2"/>
              </a:solidFill>
            </a:endParaRPr>
          </a:p>
          <a:p>
            <a:pPr algn="l"/>
            <a:r>
              <a:rPr lang="uk-UA" sz="1800" dirty="0" smtClean="0">
                <a:solidFill>
                  <a:schemeClr val="bg2"/>
                </a:solidFill>
              </a:rPr>
              <a:t>Стипендія </a:t>
            </a:r>
            <a:r>
              <a:rPr lang="uk-UA" sz="1800" dirty="0">
                <a:solidFill>
                  <a:schemeClr val="bg2"/>
                </a:solidFill>
              </a:rPr>
              <a:t>учням - сиротам та учням, позбавленим батьківської опіки – </a:t>
            </a:r>
            <a:r>
              <a:rPr lang="uk-UA" sz="1800" b="1" dirty="0">
                <a:solidFill>
                  <a:schemeClr val="bg2"/>
                </a:solidFill>
              </a:rPr>
              <a:t>850 грн</a:t>
            </a:r>
            <a:r>
              <a:rPr lang="uk-UA" sz="1800" dirty="0">
                <a:solidFill>
                  <a:schemeClr val="bg2"/>
                </a:solidFill>
              </a:rPr>
              <a:t>. На руки після утримання профспілкового внеску – </a:t>
            </a:r>
            <a:r>
              <a:rPr lang="uk-UA" sz="1800" b="1" dirty="0">
                <a:solidFill>
                  <a:schemeClr val="bg2"/>
                </a:solidFill>
              </a:rPr>
              <a:t>841,50 грн</a:t>
            </a:r>
            <a:r>
              <a:rPr lang="uk-UA" sz="1800" dirty="0">
                <a:solidFill>
                  <a:schemeClr val="bg2"/>
                </a:solidFill>
              </a:rPr>
              <a:t>. </a:t>
            </a:r>
            <a:endParaRPr lang="uk-UA" sz="1800" dirty="0" smtClean="0">
              <a:solidFill>
                <a:schemeClr val="bg2"/>
              </a:solidFill>
            </a:endParaRPr>
          </a:p>
          <a:p>
            <a:pPr algn="l"/>
            <a:endParaRPr lang="uk-UA" sz="1800" dirty="0">
              <a:solidFill>
                <a:schemeClr val="bg2"/>
              </a:solidFill>
            </a:endParaRPr>
          </a:p>
          <a:p>
            <a:pPr algn="l"/>
            <a:r>
              <a:rPr lang="uk-UA" sz="1800" dirty="0" smtClean="0">
                <a:solidFill>
                  <a:schemeClr val="bg2"/>
                </a:solidFill>
              </a:rPr>
              <a:t>Якщо </a:t>
            </a:r>
            <a:r>
              <a:rPr lang="uk-UA" sz="1800" dirty="0">
                <a:solidFill>
                  <a:schemeClr val="bg2"/>
                </a:solidFill>
              </a:rPr>
              <a:t>виникає економія коштів, учням виплачується індексація в межах затверджених </a:t>
            </a:r>
            <a:r>
              <a:rPr lang="uk-UA" sz="1800" dirty="0" smtClean="0">
                <a:solidFill>
                  <a:schemeClr val="bg2"/>
                </a:solidFill>
              </a:rPr>
              <a:t>лімітів.</a:t>
            </a:r>
          </a:p>
          <a:p>
            <a:pPr algn="l"/>
            <a:endParaRPr lang="uk-UA" sz="1800" dirty="0">
              <a:solidFill>
                <a:schemeClr val="bg2"/>
              </a:solidFill>
              <a:latin typeface="Times New Roman"/>
              <a:ea typeface="Times New Roman"/>
              <a:cs typeface="Times New Roman"/>
            </a:endParaRPr>
          </a:p>
          <a:p>
            <a:pPr algn="l"/>
            <a:r>
              <a:rPr lang="uk-UA" sz="1800" b="1" dirty="0" smtClean="0">
                <a:solidFill>
                  <a:schemeClr val="bg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Дата </a:t>
            </a:r>
            <a:r>
              <a:rPr lang="uk-UA" sz="1800" b="1" dirty="0">
                <a:solidFill>
                  <a:schemeClr val="bg2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видачі стипендії 27 числа кожного місяця</a:t>
            </a:r>
            <a:endParaRPr lang="ru-RU" sz="1800" b="1" dirty="0">
              <a:solidFill>
                <a:schemeClr val="bg2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algn="l"/>
            <a:endParaRPr lang="ru-RU" sz="18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128826"/>
            <a:ext cx="45095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dirty="0">
                <a:solidFill>
                  <a:srgbClr val="005845"/>
                </a:solidFill>
              </a:rPr>
              <a:t>Стипендія учням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351832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58280" y="332656"/>
            <a:ext cx="6934200" cy="715963"/>
          </a:xfrm>
        </p:spPr>
        <p:txBody>
          <a:bodyPr/>
          <a:lstStyle/>
          <a:p>
            <a:pPr algn="ctr"/>
            <a:r>
              <a:rPr lang="uk-UA" altLang="ru-RU" sz="4000" b="1" dirty="0" smtClean="0">
                <a:solidFill>
                  <a:schemeClr val="bg2"/>
                </a:solidFill>
              </a:rPr>
              <a:t>НАВЧАЛЬНИЙ ПРОЦЕС</a:t>
            </a:r>
            <a:endParaRPr lang="en-US" altLang="ru-RU" sz="4000" b="1" dirty="0">
              <a:solidFill>
                <a:schemeClr val="bg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1196752"/>
            <a:ext cx="69127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2800" dirty="0" smtClean="0">
                <a:solidFill>
                  <a:schemeClr val="bg2"/>
                </a:solidFill>
              </a:rPr>
              <a:t>Навчальний </a:t>
            </a:r>
            <a:r>
              <a:rPr lang="uk-UA" sz="2800" dirty="0">
                <a:solidFill>
                  <a:schemeClr val="bg2"/>
                </a:solidFill>
              </a:rPr>
              <a:t>процес в ліцеї здійснюється згідно навчальних планів та програм, затверджених в установленому порядку. Головна </a:t>
            </a:r>
            <a:r>
              <a:rPr lang="uk-UA" sz="2800" dirty="0" smtClean="0">
                <a:solidFill>
                  <a:schemeClr val="bg2"/>
                </a:solidFill>
              </a:rPr>
              <a:t>увага приділялася </a:t>
            </a:r>
            <a:r>
              <a:rPr lang="uk-UA" sz="2800" dirty="0">
                <a:solidFill>
                  <a:schemeClr val="bg2"/>
                </a:solidFill>
              </a:rPr>
              <a:t>якості навчання,  диференційованому підходу до учнів, впровадження нових педагогічних технологій.</a:t>
            </a:r>
            <a:endParaRPr lang="ru-RU" sz="2800" dirty="0">
              <a:solidFill>
                <a:schemeClr val="bg2"/>
              </a:solidFill>
            </a:endParaRPr>
          </a:p>
          <a:p>
            <a:pPr algn="l"/>
            <a:r>
              <a:rPr lang="uk-UA" sz="2800" dirty="0">
                <a:solidFill>
                  <a:schemeClr val="bg2"/>
                </a:solidFill>
              </a:rPr>
              <a:t>Зараз в ліцеї  проводиться вхідне діагностування знань учнів 1 курсу з предметів загальноосвітньої підготовки: математики, фізики, хімії, української мови та літератури. </a:t>
            </a:r>
            <a:endParaRPr lang="ru-RU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7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58280" y="332656"/>
            <a:ext cx="6934200" cy="715963"/>
          </a:xfrm>
        </p:spPr>
        <p:txBody>
          <a:bodyPr/>
          <a:lstStyle/>
          <a:p>
            <a:pPr algn="ctr"/>
            <a:r>
              <a:rPr lang="uk-UA" altLang="ru-RU" sz="4000" b="1" dirty="0" smtClean="0">
                <a:solidFill>
                  <a:schemeClr val="bg2"/>
                </a:solidFill>
              </a:rPr>
              <a:t>НАВЧАЛЬНИЙ ПРОЦЕС</a:t>
            </a:r>
            <a:endParaRPr lang="en-US" altLang="ru-RU" sz="4000" b="1" dirty="0">
              <a:solidFill>
                <a:schemeClr val="bg2"/>
              </a:solidFill>
            </a:endParaRPr>
          </a:p>
        </p:txBody>
      </p:sp>
      <p:pic>
        <p:nvPicPr>
          <p:cNvPr id="15362" name="Picture 2" descr="http://ipl.ucoz.ua/_tbkp/3/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2" y="1052736"/>
            <a:ext cx="31908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pl.ucoz.ua/_tbkp/3/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15277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://ipl.ucoz.ua/_tbkp/3/SAM_0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93" y="3429000"/>
            <a:ext cx="42672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http://ipl.ucoz.ua/_tbkp/3/SAM_094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1107"/>
            <a:ext cx="42672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http://ipl.ucoz.ua/_tbkp/3/SAM_096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567" y="985715"/>
            <a:ext cx="3131840" cy="194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90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58280" y="332656"/>
            <a:ext cx="6934200" cy="715963"/>
          </a:xfrm>
        </p:spPr>
        <p:txBody>
          <a:bodyPr/>
          <a:lstStyle/>
          <a:p>
            <a:pPr algn="ctr"/>
            <a:r>
              <a:rPr lang="uk-UA" altLang="ru-RU" sz="4000" b="1" dirty="0" smtClean="0">
                <a:solidFill>
                  <a:schemeClr val="bg2"/>
                </a:solidFill>
              </a:rPr>
              <a:t>НАВЧАЛЬНИЙ ПРОЦЕС</a:t>
            </a:r>
            <a:endParaRPr lang="en-US" altLang="ru-RU" sz="4000" b="1" dirty="0">
              <a:solidFill>
                <a:schemeClr val="bg2"/>
              </a:solidFill>
            </a:endParaRPr>
          </a:p>
        </p:txBody>
      </p:sp>
      <p:pic>
        <p:nvPicPr>
          <p:cNvPr id="16386" name="Picture 2" descr="http://ipl.ucoz.ua/_tbkp/05_03_15/News_23_03_15-2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60" y="1124744"/>
            <a:ext cx="42672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ipl.ucoz.ua/_tbkp/05_03_15/News_23_03_15-3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760" y="1124744"/>
            <a:ext cx="42672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://ipl.ucoz.ua/_tbkp/4/IMG_67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156992"/>
            <a:ext cx="4067944" cy="352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://ipl.ucoz.ua/_tbkp/4/IMG_68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378" y="3619872"/>
            <a:ext cx="4176464" cy="30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33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58280" y="332656"/>
            <a:ext cx="6934200" cy="715963"/>
          </a:xfrm>
        </p:spPr>
        <p:txBody>
          <a:bodyPr/>
          <a:lstStyle/>
          <a:p>
            <a:pPr algn="ctr"/>
            <a:r>
              <a:rPr lang="uk-UA" altLang="ru-RU" sz="4000" b="1" dirty="0" smtClean="0">
                <a:solidFill>
                  <a:schemeClr val="bg2"/>
                </a:solidFill>
              </a:rPr>
              <a:t>НАВЧАЛЬНИЙ ПРОЦЕС</a:t>
            </a:r>
            <a:endParaRPr lang="en-US" altLang="ru-RU" sz="4000" b="1" dirty="0">
              <a:solidFill>
                <a:schemeClr val="bg2"/>
              </a:solidFill>
            </a:endParaRPr>
          </a:p>
        </p:txBody>
      </p:sp>
      <p:pic>
        <p:nvPicPr>
          <p:cNvPr id="17410" name="Picture 2" descr="http://ipl.ucoz.ua/_tbkp/05_03_15/sherem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705678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1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260648"/>
            <a:ext cx="71287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2800" b="1" dirty="0" smtClean="0">
                <a:solidFill>
                  <a:schemeClr val="bg2"/>
                </a:solidFill>
              </a:rPr>
              <a:t>Диплом кваліфікованого робітника </a:t>
            </a:r>
            <a:r>
              <a:rPr lang="uk-UA" sz="2800" b="1" dirty="0">
                <a:solidFill>
                  <a:schemeClr val="bg2"/>
                </a:solidFill>
              </a:rPr>
              <a:t>з відзнакою </a:t>
            </a:r>
            <a:r>
              <a:rPr lang="uk-UA" sz="2800" dirty="0">
                <a:solidFill>
                  <a:schemeClr val="bg2"/>
                </a:solidFill>
              </a:rPr>
              <a:t>видається випускникам, які мають не менше 75 відсотків навчальних досягнень високого рівня  (10, 11, 12 балів)  з усіх  предметів та професійно-практичної підготовки,  а з решти предметів, що входять у додаток до диплома, не нижче 8 балів і за результатами державної кваліфікаційної атестації мають 10, 11, 12 балів та зразкову </a:t>
            </a:r>
            <a:r>
              <a:rPr lang="uk-UA" sz="2800" dirty="0" smtClean="0">
                <a:solidFill>
                  <a:schemeClr val="bg2"/>
                </a:solidFill>
              </a:rPr>
              <a:t>поведінку.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13314" name="Picture 2" descr="http://ipl.ucoz.ua/graffiti/IMG_39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336" y="4553744"/>
            <a:ext cx="3967404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08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63688" y="86436"/>
            <a:ext cx="7272808" cy="6617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solidFill>
                  <a:schemeClr val="bg2"/>
                </a:solidFill>
              </a:rPr>
              <a:t>З</a:t>
            </a:r>
            <a:r>
              <a:rPr lang="uk-UA" sz="1600" b="1" dirty="0" smtClean="0">
                <a:solidFill>
                  <a:schemeClr val="bg2"/>
                </a:solidFill>
              </a:rPr>
              <a:t>а </a:t>
            </a:r>
            <a:r>
              <a:rPr lang="uk-UA" sz="1600" b="1" dirty="0">
                <a:solidFill>
                  <a:schemeClr val="bg2"/>
                </a:solidFill>
              </a:rPr>
              <a:t>результатами діагностики було з’ясовано наступне. </a:t>
            </a:r>
            <a:r>
              <a:rPr lang="ru-RU" sz="1600" b="1" dirty="0">
                <a:solidFill>
                  <a:schemeClr val="bg2"/>
                </a:solidFill>
              </a:rPr>
              <a:t/>
            </a:r>
            <a:br>
              <a:rPr lang="ru-RU" sz="1600" b="1" dirty="0">
                <a:solidFill>
                  <a:schemeClr val="bg2"/>
                </a:solidFill>
              </a:rPr>
            </a:br>
            <a:r>
              <a:rPr lang="uk-UA" sz="1600" b="1" dirty="0">
                <a:solidFill>
                  <a:schemeClr val="bg2"/>
                </a:solidFill>
              </a:rPr>
              <a:t>Всього було про діагностовано </a:t>
            </a:r>
            <a:r>
              <a:rPr lang="uk-UA" sz="1600" b="1" dirty="0" smtClean="0">
                <a:solidFill>
                  <a:schemeClr val="bg2"/>
                </a:solidFill>
              </a:rPr>
              <a:t>248 учні</a:t>
            </a:r>
            <a:r>
              <a:rPr lang="uk-UA" sz="1600" b="1" dirty="0">
                <a:solidFill>
                  <a:schemeClr val="bg2"/>
                </a:solidFill>
              </a:rPr>
              <a:t>, з них </a:t>
            </a:r>
            <a:r>
              <a:rPr lang="uk-UA" sz="1600" b="1" dirty="0" smtClean="0">
                <a:solidFill>
                  <a:schemeClr val="bg2"/>
                </a:solidFill>
              </a:rPr>
              <a:t>хлопчиків 156</a:t>
            </a:r>
            <a:r>
              <a:rPr lang="uk-UA" sz="1600" b="1" dirty="0">
                <a:solidFill>
                  <a:schemeClr val="bg2"/>
                </a:solidFill>
              </a:rPr>
              <a:t>, дівчат – 92</a:t>
            </a:r>
            <a:r>
              <a:rPr lang="uk-UA" sz="1600" b="1" dirty="0" smtClean="0">
                <a:solidFill>
                  <a:schemeClr val="bg2"/>
                </a:solidFill>
              </a:rPr>
              <a:t>.</a:t>
            </a:r>
            <a:br>
              <a:rPr lang="uk-UA" sz="1600" b="1" dirty="0" smtClean="0">
                <a:solidFill>
                  <a:schemeClr val="bg2"/>
                </a:solidFill>
              </a:rPr>
            </a:br>
            <a:r>
              <a:rPr lang="ru-RU" sz="1400" b="1" dirty="0">
                <a:solidFill>
                  <a:schemeClr val="bg2"/>
                </a:solidFill>
              </a:rPr>
              <a:t/>
            </a:r>
            <a:br>
              <a:rPr lang="ru-RU" sz="1400" b="1" dirty="0">
                <a:solidFill>
                  <a:schemeClr val="bg2"/>
                </a:solidFill>
              </a:rPr>
            </a:br>
            <a:r>
              <a:rPr lang="uk-UA" sz="1400" b="1" dirty="0">
                <a:solidFill>
                  <a:schemeClr val="bg2"/>
                </a:solidFill>
              </a:rPr>
              <a:t>На питання анкети «Чи пробував ти курити, і якщо так, то коли» </a:t>
            </a:r>
            <a:r>
              <a:rPr lang="uk-UA" sz="1400" b="1" dirty="0" smtClean="0">
                <a:solidFill>
                  <a:schemeClr val="bg2"/>
                </a:solidFill>
              </a:rPr>
              <a:t>відповіли:</a:t>
            </a:r>
            <a:r>
              <a:rPr lang="ru-RU" sz="1400" dirty="0">
                <a:solidFill>
                  <a:schemeClr val="bg2"/>
                </a:solidFill>
              </a:rPr>
              <a:t/>
            </a:r>
            <a:br>
              <a:rPr lang="ru-RU" sz="1400" dirty="0">
                <a:solidFill>
                  <a:schemeClr val="bg2"/>
                </a:solidFill>
              </a:rPr>
            </a:br>
            <a:r>
              <a:rPr lang="uk-UA" sz="1400" dirty="0">
                <a:solidFill>
                  <a:schemeClr val="bg2"/>
                </a:solidFill>
              </a:rPr>
              <a:t>1. Ніколи не пробував - 62 % учнів (164 учень), з них 95 хлопців та 69 дівчат.</a:t>
            </a:r>
            <a:r>
              <a:rPr lang="ru-RU" sz="1400" dirty="0">
                <a:solidFill>
                  <a:schemeClr val="bg2"/>
                </a:solidFill>
              </a:rPr>
              <a:t/>
            </a:r>
            <a:br>
              <a:rPr lang="ru-RU" sz="1400" dirty="0">
                <a:solidFill>
                  <a:schemeClr val="bg2"/>
                </a:solidFill>
              </a:rPr>
            </a:br>
            <a:r>
              <a:rPr lang="uk-UA" sz="1400" dirty="0">
                <a:solidFill>
                  <a:schemeClr val="bg2"/>
                </a:solidFill>
              </a:rPr>
              <a:t>2. Пробував у 6 класі або раніше – 4 % учнів (11 </a:t>
            </a:r>
            <a:r>
              <a:rPr lang="uk-UA" sz="1400" dirty="0" err="1">
                <a:solidFill>
                  <a:schemeClr val="bg2"/>
                </a:solidFill>
              </a:rPr>
              <a:t>учнів</a:t>
            </a:r>
            <a:r>
              <a:rPr lang="uk-UA" sz="1400" dirty="0">
                <a:solidFill>
                  <a:schemeClr val="bg2"/>
                </a:solidFill>
              </a:rPr>
              <a:t>), з них 9 </a:t>
            </a:r>
            <a:r>
              <a:rPr lang="uk-UA" sz="1400" dirty="0" smtClean="0">
                <a:solidFill>
                  <a:schemeClr val="bg2"/>
                </a:solidFill>
              </a:rPr>
              <a:t>хлопців </a:t>
            </a:r>
            <a:r>
              <a:rPr lang="uk-UA" sz="1400" dirty="0">
                <a:solidFill>
                  <a:schemeClr val="bg2"/>
                </a:solidFill>
              </a:rPr>
              <a:t>та 2 дівчинки.</a:t>
            </a:r>
            <a:r>
              <a:rPr lang="ru-RU" sz="1400" dirty="0">
                <a:solidFill>
                  <a:schemeClr val="bg2"/>
                </a:solidFill>
              </a:rPr>
              <a:t/>
            </a:r>
            <a:br>
              <a:rPr lang="ru-RU" sz="1400" dirty="0">
                <a:solidFill>
                  <a:schemeClr val="bg2"/>
                </a:solidFill>
              </a:rPr>
            </a:br>
            <a:r>
              <a:rPr lang="uk-UA" sz="1400" dirty="0">
                <a:solidFill>
                  <a:schemeClr val="bg2"/>
                </a:solidFill>
              </a:rPr>
              <a:t>3. Пробував у 7-10 класах або пізніше – 22 % учнів (49 </a:t>
            </a:r>
            <a:r>
              <a:rPr lang="uk-UA" sz="1400" dirty="0" err="1">
                <a:solidFill>
                  <a:schemeClr val="bg2"/>
                </a:solidFill>
              </a:rPr>
              <a:t>учнів</a:t>
            </a:r>
            <a:r>
              <a:rPr lang="uk-UA" sz="1400" dirty="0">
                <a:solidFill>
                  <a:schemeClr val="bg2"/>
                </a:solidFill>
              </a:rPr>
              <a:t>), з них 31 хлопець та 18 дівчат</a:t>
            </a:r>
            <a:r>
              <a:rPr lang="uk-UA" sz="1400" dirty="0" smtClean="0">
                <a:solidFill>
                  <a:schemeClr val="bg2"/>
                </a:solidFill>
              </a:rPr>
              <a:t>.</a:t>
            </a:r>
            <a:br>
              <a:rPr lang="uk-UA" sz="1400" dirty="0" smtClean="0">
                <a:solidFill>
                  <a:schemeClr val="bg2"/>
                </a:solidFill>
              </a:rPr>
            </a:br>
            <a:r>
              <a:rPr lang="ru-RU" sz="1400" dirty="0">
                <a:solidFill>
                  <a:schemeClr val="bg2"/>
                </a:solidFill>
              </a:rPr>
              <a:t/>
            </a:r>
            <a:br>
              <a:rPr lang="ru-RU" sz="1400" dirty="0">
                <a:solidFill>
                  <a:schemeClr val="bg2"/>
                </a:solidFill>
              </a:rPr>
            </a:br>
            <a:r>
              <a:rPr lang="uk-UA" sz="1400" b="1" dirty="0">
                <a:solidFill>
                  <a:schemeClr val="bg2"/>
                </a:solidFill>
              </a:rPr>
              <a:t>На питання «Чи куриш ти зараз», відповіли:</a:t>
            </a:r>
            <a:r>
              <a:rPr lang="ru-RU" sz="1400" b="1" dirty="0">
                <a:solidFill>
                  <a:schemeClr val="bg2"/>
                </a:solidFill>
              </a:rPr>
              <a:t/>
            </a:r>
            <a:br>
              <a:rPr lang="ru-RU" sz="1400" b="1" dirty="0">
                <a:solidFill>
                  <a:schemeClr val="bg2"/>
                </a:solidFill>
              </a:rPr>
            </a:br>
            <a:r>
              <a:rPr lang="uk-UA" sz="1400" dirty="0">
                <a:solidFill>
                  <a:schemeClr val="bg2"/>
                </a:solidFill>
              </a:rPr>
              <a:t>1. Ні, і не думає починати 38 % учнів (74 учня), з них 19 хлопців та 45 дівчат.</a:t>
            </a:r>
            <a:r>
              <a:rPr lang="ru-RU" sz="1400" dirty="0">
                <a:solidFill>
                  <a:schemeClr val="bg2"/>
                </a:solidFill>
              </a:rPr>
              <a:t/>
            </a:r>
            <a:br>
              <a:rPr lang="ru-RU" sz="1400" dirty="0">
                <a:solidFill>
                  <a:schemeClr val="bg2"/>
                </a:solidFill>
              </a:rPr>
            </a:br>
            <a:r>
              <a:rPr lang="uk-UA" sz="1400" dirty="0">
                <a:solidFill>
                  <a:schemeClr val="bg2"/>
                </a:solidFill>
              </a:rPr>
              <a:t>2. Курю 1-2 рази на тиждень - 5 % учнів (14 </a:t>
            </a:r>
            <a:r>
              <a:rPr lang="uk-UA" sz="1400" dirty="0" err="1">
                <a:solidFill>
                  <a:schemeClr val="bg2"/>
                </a:solidFill>
              </a:rPr>
              <a:t>учнів</a:t>
            </a:r>
            <a:r>
              <a:rPr lang="uk-UA" sz="1400" dirty="0">
                <a:solidFill>
                  <a:schemeClr val="bg2"/>
                </a:solidFill>
              </a:rPr>
              <a:t>), з них 12 хлопців та 2 дівчат.</a:t>
            </a:r>
            <a:r>
              <a:rPr lang="ru-RU" sz="1400" dirty="0">
                <a:solidFill>
                  <a:schemeClr val="bg2"/>
                </a:solidFill>
              </a:rPr>
              <a:t/>
            </a:r>
            <a:br>
              <a:rPr lang="ru-RU" sz="1400" dirty="0">
                <a:solidFill>
                  <a:schemeClr val="bg2"/>
                </a:solidFill>
              </a:rPr>
            </a:br>
            <a:r>
              <a:rPr lang="uk-UA" sz="1400" dirty="0">
                <a:solidFill>
                  <a:schemeClr val="bg2"/>
                </a:solidFill>
              </a:rPr>
              <a:t>3. Курю щоденно 42 % учнів (79 </a:t>
            </a:r>
            <a:r>
              <a:rPr lang="uk-UA" sz="1400" dirty="0" err="1">
                <a:solidFill>
                  <a:schemeClr val="bg2"/>
                </a:solidFill>
              </a:rPr>
              <a:t>учнів</a:t>
            </a:r>
            <a:r>
              <a:rPr lang="uk-UA" sz="1400" dirty="0">
                <a:solidFill>
                  <a:schemeClr val="bg2"/>
                </a:solidFill>
              </a:rPr>
              <a:t>), з них 62 хлопця та </a:t>
            </a:r>
            <a:r>
              <a:rPr lang="uk-UA" sz="1400" dirty="0" err="1" smtClean="0">
                <a:solidFill>
                  <a:schemeClr val="bg2"/>
                </a:solidFill>
              </a:rPr>
              <a:t>17дівчат</a:t>
            </a:r>
            <a:r>
              <a:rPr lang="uk-UA" sz="1400" dirty="0" smtClean="0">
                <a:solidFill>
                  <a:schemeClr val="bg2"/>
                </a:solidFill>
              </a:rPr>
              <a:t/>
            </a:r>
            <a:br>
              <a:rPr lang="uk-UA" sz="1400" dirty="0" smtClean="0">
                <a:solidFill>
                  <a:schemeClr val="bg2"/>
                </a:solidFill>
              </a:rPr>
            </a:br>
            <a:r>
              <a:rPr lang="ru-RU" sz="1400" dirty="0">
                <a:solidFill>
                  <a:schemeClr val="bg2"/>
                </a:solidFill>
              </a:rPr>
              <a:t/>
            </a:r>
            <a:br>
              <a:rPr lang="ru-RU" sz="1400" dirty="0">
                <a:solidFill>
                  <a:schemeClr val="bg2"/>
                </a:solidFill>
              </a:rPr>
            </a:br>
            <a:r>
              <a:rPr lang="uk-UA" sz="1400" b="1" dirty="0">
                <a:solidFill>
                  <a:schemeClr val="bg2"/>
                </a:solidFill>
              </a:rPr>
              <a:t>На питання «Що ти думаєш про своє куріння у майбутньому» </a:t>
            </a:r>
            <a:r>
              <a:rPr lang="uk-UA" sz="1400" b="1" dirty="0" smtClean="0">
                <a:solidFill>
                  <a:schemeClr val="bg2"/>
                </a:solidFill>
              </a:rPr>
              <a:t/>
            </a:r>
            <a:br>
              <a:rPr lang="uk-UA" sz="1400" b="1" dirty="0" smtClean="0">
                <a:solidFill>
                  <a:schemeClr val="bg2"/>
                </a:solidFill>
              </a:rPr>
            </a:br>
            <a:r>
              <a:rPr lang="uk-UA" sz="1400" dirty="0" smtClean="0">
                <a:solidFill>
                  <a:schemeClr val="bg2"/>
                </a:solidFill>
              </a:rPr>
              <a:t>10 </a:t>
            </a:r>
            <a:r>
              <a:rPr lang="uk-UA" sz="1400" dirty="0">
                <a:solidFill>
                  <a:schemeClr val="bg2"/>
                </a:solidFill>
              </a:rPr>
              <a:t>% учнів (25 </a:t>
            </a:r>
            <a:r>
              <a:rPr lang="uk-UA" sz="1400" dirty="0" err="1">
                <a:solidFill>
                  <a:schemeClr val="bg2"/>
                </a:solidFill>
              </a:rPr>
              <a:t>учнів</a:t>
            </a:r>
            <a:r>
              <a:rPr lang="uk-UA" sz="1400" dirty="0">
                <a:solidFill>
                  <a:schemeClr val="bg2"/>
                </a:solidFill>
              </a:rPr>
              <a:t>), з них 18 хлопців та 7 дівчат відповіли, що найближчим часом збираються кинути палити</a:t>
            </a:r>
            <a:r>
              <a:rPr lang="uk-UA" sz="1400" dirty="0" smtClean="0">
                <a:solidFill>
                  <a:schemeClr val="bg2"/>
                </a:solidFill>
              </a:rPr>
              <a:t>.</a:t>
            </a:r>
            <a:br>
              <a:rPr lang="uk-UA" sz="1400" dirty="0" smtClean="0">
                <a:solidFill>
                  <a:schemeClr val="bg2"/>
                </a:solidFill>
              </a:rPr>
            </a:br>
            <a:r>
              <a:rPr lang="ru-RU" sz="1400" dirty="0">
                <a:solidFill>
                  <a:schemeClr val="bg2"/>
                </a:solidFill>
              </a:rPr>
              <a:t/>
            </a:r>
            <a:br>
              <a:rPr lang="ru-RU" sz="1400" dirty="0">
                <a:solidFill>
                  <a:schemeClr val="bg2"/>
                </a:solidFill>
              </a:rPr>
            </a:br>
            <a:r>
              <a:rPr lang="uk-UA" sz="1400" b="1" dirty="0">
                <a:solidFill>
                  <a:schemeClr val="bg2"/>
                </a:solidFill>
              </a:rPr>
              <a:t>На питання «Де ти береш цигарки, якщо ти палиш</a:t>
            </a:r>
            <a:r>
              <a:rPr lang="uk-UA" sz="1400" b="1" dirty="0" smtClean="0">
                <a:solidFill>
                  <a:schemeClr val="bg2"/>
                </a:solidFill>
              </a:rPr>
              <a:t>»</a:t>
            </a:r>
            <a:br>
              <a:rPr lang="uk-UA" sz="1400" b="1" dirty="0" smtClean="0">
                <a:solidFill>
                  <a:schemeClr val="bg2"/>
                </a:solidFill>
              </a:rPr>
            </a:br>
            <a:r>
              <a:rPr lang="uk-UA" sz="1400" dirty="0" smtClean="0">
                <a:solidFill>
                  <a:schemeClr val="bg2"/>
                </a:solidFill>
              </a:rPr>
              <a:t>6 </a:t>
            </a:r>
            <a:r>
              <a:rPr lang="uk-UA" sz="1400" dirty="0">
                <a:solidFill>
                  <a:schemeClr val="bg2"/>
                </a:solidFill>
              </a:rPr>
              <a:t>% учнів (12 чол.) відповіли, що купують самостійно, 2 % учнів (1) – що купують старші товариші, 5 % учнів (10 чол.) відповіли, що отримують їх з інших джерел, в тому числі у своїх батьків</a:t>
            </a:r>
            <a:r>
              <a:rPr lang="uk-UA" sz="1400" dirty="0" smtClean="0">
                <a:solidFill>
                  <a:schemeClr val="bg2"/>
                </a:solidFill>
              </a:rPr>
              <a:t>.</a:t>
            </a:r>
            <a:br>
              <a:rPr lang="uk-UA" sz="1400" dirty="0" smtClean="0">
                <a:solidFill>
                  <a:schemeClr val="bg2"/>
                </a:solidFill>
              </a:rPr>
            </a:br>
            <a:r>
              <a:rPr lang="ru-RU" sz="1400" dirty="0">
                <a:solidFill>
                  <a:schemeClr val="bg2"/>
                </a:solidFill>
              </a:rPr>
              <a:t/>
            </a:r>
            <a:br>
              <a:rPr lang="ru-RU" sz="1400" dirty="0">
                <a:solidFill>
                  <a:schemeClr val="bg2"/>
                </a:solidFill>
              </a:rPr>
            </a:br>
            <a:r>
              <a:rPr lang="uk-UA" sz="1400" b="1" dirty="0">
                <a:solidFill>
                  <a:schemeClr val="bg2"/>
                </a:solidFill>
              </a:rPr>
              <a:t>«У яких ситуаціях ти </a:t>
            </a:r>
            <a:r>
              <a:rPr lang="uk-UA" sz="1400" b="1" dirty="0" smtClean="0">
                <a:solidFill>
                  <a:schemeClr val="bg2"/>
                </a:solidFill>
              </a:rPr>
              <a:t>палиш» </a:t>
            </a:r>
            <a:br>
              <a:rPr lang="uk-UA" sz="1400" b="1" dirty="0" smtClean="0">
                <a:solidFill>
                  <a:schemeClr val="bg2"/>
                </a:solidFill>
              </a:rPr>
            </a:br>
            <a:r>
              <a:rPr lang="uk-UA" sz="1400" dirty="0" smtClean="0">
                <a:solidFill>
                  <a:schemeClr val="bg2"/>
                </a:solidFill>
              </a:rPr>
              <a:t>54</a:t>
            </a:r>
            <a:r>
              <a:rPr lang="uk-UA" sz="1400" dirty="0">
                <a:solidFill>
                  <a:schemeClr val="bg2"/>
                </a:solidFill>
              </a:rPr>
              <a:t>% (78 учнів) відповіли на питання </a:t>
            </a:r>
            <a:r>
              <a:rPr lang="uk-UA" sz="1400" dirty="0" smtClean="0">
                <a:solidFill>
                  <a:schemeClr val="bg2"/>
                </a:solidFill>
              </a:rPr>
              <a:t>що </a:t>
            </a:r>
            <a:r>
              <a:rPr lang="uk-UA" sz="1400" dirty="0">
                <a:solidFill>
                  <a:schemeClr val="bg2"/>
                </a:solidFill>
              </a:rPr>
              <a:t>палять у ліцеї, на перервах або після закінчення уроків, 12 % (19 учнів) палять вдома, у тому числі, коли батьки знають про це</a:t>
            </a:r>
            <a:r>
              <a:rPr lang="uk-UA" sz="1400" dirty="0" smtClean="0">
                <a:solidFill>
                  <a:schemeClr val="bg2"/>
                </a:solidFill>
              </a:rPr>
              <a:t>.</a:t>
            </a:r>
            <a:br>
              <a:rPr lang="uk-UA" sz="1400" dirty="0" smtClean="0">
                <a:solidFill>
                  <a:schemeClr val="bg2"/>
                </a:solidFill>
              </a:rPr>
            </a:br>
            <a:r>
              <a:rPr lang="ru-RU" sz="1400" dirty="0">
                <a:solidFill>
                  <a:schemeClr val="bg2"/>
                </a:solidFill>
              </a:rPr>
              <a:t/>
            </a:r>
            <a:br>
              <a:rPr lang="ru-RU" sz="1400" dirty="0">
                <a:solidFill>
                  <a:schemeClr val="bg2"/>
                </a:solidFill>
              </a:rPr>
            </a:br>
            <a:r>
              <a:rPr lang="uk-UA" sz="1400" dirty="0">
                <a:solidFill>
                  <a:schemeClr val="bg2"/>
                </a:solidFill>
              </a:rPr>
              <a:t>Отримані дані свідчать про те, що попереджувальна робота не має 100 % ефективності, і велика частка відповідальності за це лежить на батьках.</a:t>
            </a:r>
            <a:endParaRPr lang="ru-RU" sz="14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70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260648"/>
            <a:ext cx="775860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2800" b="1" dirty="0">
                <a:solidFill>
                  <a:schemeClr val="bg2"/>
                </a:solidFill>
              </a:rPr>
              <a:t>Стан здоров’я наших учнів:</a:t>
            </a:r>
            <a:endParaRPr lang="ru-RU" sz="2800" dirty="0">
              <a:solidFill>
                <a:schemeClr val="bg2"/>
              </a:solidFill>
            </a:endParaRPr>
          </a:p>
          <a:p>
            <a:pPr algn="l"/>
            <a:r>
              <a:rPr lang="uk-UA" sz="2000" b="1" dirty="0">
                <a:solidFill>
                  <a:schemeClr val="bg2"/>
                </a:solidFill>
              </a:rPr>
              <a:t> 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b="1" dirty="0">
                <a:solidFill>
                  <a:schemeClr val="bg2"/>
                </a:solidFill>
              </a:rPr>
              <a:t>За медичними довідками учні 1 курсу віднесені до: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b="1" dirty="0">
                <a:solidFill>
                  <a:schemeClr val="bg2"/>
                </a:solidFill>
              </a:rPr>
              <a:t> 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 smtClean="0">
                <a:solidFill>
                  <a:schemeClr val="bg2"/>
                </a:solidFill>
              </a:rPr>
              <a:t>Основної групи </a:t>
            </a:r>
            <a:r>
              <a:rPr lang="uk-UA" sz="2000" dirty="0">
                <a:solidFill>
                  <a:schemeClr val="bg2"/>
                </a:solidFill>
              </a:rPr>
              <a:t>– 108 чол.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 smtClean="0">
                <a:solidFill>
                  <a:schemeClr val="bg2"/>
                </a:solidFill>
              </a:rPr>
              <a:t>Підготовчої групи </a:t>
            </a:r>
            <a:r>
              <a:rPr lang="uk-UA" sz="2000" dirty="0">
                <a:solidFill>
                  <a:schemeClr val="bg2"/>
                </a:solidFill>
              </a:rPr>
              <a:t>–34 чол.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 smtClean="0">
                <a:solidFill>
                  <a:schemeClr val="bg2"/>
                </a:solidFill>
              </a:rPr>
              <a:t>Спеціальної групи </a:t>
            </a:r>
            <a:r>
              <a:rPr lang="uk-UA" sz="2000" dirty="0">
                <a:solidFill>
                  <a:schemeClr val="bg2"/>
                </a:solidFill>
              </a:rPr>
              <a:t>-  7 чол.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>
                <a:solidFill>
                  <a:schemeClr val="bg2"/>
                </a:solidFill>
              </a:rPr>
              <a:t>Звільнені від фізичної культури –</a:t>
            </a:r>
            <a:r>
              <a:rPr lang="uk-UA" sz="2000" dirty="0" err="1">
                <a:solidFill>
                  <a:schemeClr val="bg2"/>
                </a:solidFill>
              </a:rPr>
              <a:t>1чол</a:t>
            </a:r>
            <a:r>
              <a:rPr lang="uk-UA" sz="2000" dirty="0">
                <a:solidFill>
                  <a:schemeClr val="bg2"/>
                </a:solidFill>
              </a:rPr>
              <a:t>.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>
                <a:solidFill>
                  <a:schemeClr val="bg2"/>
                </a:solidFill>
              </a:rPr>
              <a:t> 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>
                <a:solidFill>
                  <a:schemeClr val="bg2"/>
                </a:solidFill>
              </a:rPr>
              <a:t> 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b="1" dirty="0">
                <a:solidFill>
                  <a:schemeClr val="bg2"/>
                </a:solidFill>
              </a:rPr>
              <a:t>Аналіз захворювання наших учнів: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b="1" dirty="0">
                <a:solidFill>
                  <a:schemeClr val="bg2"/>
                </a:solidFill>
              </a:rPr>
              <a:t> 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>
                <a:solidFill>
                  <a:schemeClr val="bg2"/>
                </a:solidFill>
              </a:rPr>
              <a:t>Захворювання шлунку - 2 чол.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>
                <a:solidFill>
                  <a:schemeClr val="bg2"/>
                </a:solidFill>
              </a:rPr>
              <a:t>Захворювання серця та суглобів - 5 чол.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>
                <a:solidFill>
                  <a:schemeClr val="bg2"/>
                </a:solidFill>
              </a:rPr>
              <a:t>Захворювання органів дихання -35 чол.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>
                <a:solidFill>
                  <a:schemeClr val="bg2"/>
                </a:solidFill>
              </a:rPr>
              <a:t>Захворювання нервової системи -2 чол.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>
                <a:solidFill>
                  <a:schemeClr val="bg2"/>
                </a:solidFill>
              </a:rPr>
              <a:t>Захворювання нирок -4 чол.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>
                <a:solidFill>
                  <a:schemeClr val="bg2"/>
                </a:solidFill>
              </a:rPr>
              <a:t>Зорова патологія - 12 чол.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>
                <a:solidFill>
                  <a:schemeClr val="bg2"/>
                </a:solidFill>
              </a:rPr>
              <a:t>Хірургічна патологія -14 чол.</a:t>
            </a: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dirty="0">
                <a:solidFill>
                  <a:schemeClr val="bg2"/>
                </a:solidFill>
              </a:rPr>
              <a:t>Вегето-судинна дистонія - 5 чол.</a:t>
            </a:r>
            <a:endParaRPr lang="ru-RU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25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79712" y="0"/>
            <a:ext cx="6934200" cy="715963"/>
          </a:xfrm>
        </p:spPr>
        <p:txBody>
          <a:bodyPr/>
          <a:lstStyle/>
          <a:p>
            <a:pPr algn="ctr"/>
            <a:r>
              <a:rPr lang="uk-UA" altLang="ru-RU" sz="4000" b="1" dirty="0" smtClean="0">
                <a:solidFill>
                  <a:schemeClr val="bg2"/>
                </a:solidFill>
              </a:rPr>
              <a:t>ХАРЧУВАННЯ УЧНІВ</a:t>
            </a:r>
            <a:endParaRPr lang="en-US" altLang="ru-RU" sz="4000" b="1" dirty="0">
              <a:solidFill>
                <a:schemeClr val="bg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836712"/>
            <a:ext cx="71287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2000" b="1" dirty="0">
                <a:solidFill>
                  <a:schemeClr val="bg2"/>
                </a:solidFill>
              </a:rPr>
              <a:t>Вартість одного пиріжка станом на 15.09.2015 р</a:t>
            </a:r>
            <a:r>
              <a:rPr lang="ru-RU" sz="2000" b="1" dirty="0">
                <a:solidFill>
                  <a:schemeClr val="bg2"/>
                </a:solidFill>
              </a:rPr>
              <a:t>: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з картоплею 1,70 грн.</a:t>
            </a:r>
            <a:r>
              <a:rPr lang="en-US" sz="2000" dirty="0">
                <a:solidFill>
                  <a:schemeClr val="bg2"/>
                </a:solidFill>
              </a:rPr>
              <a:t>;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зі свіжою капустою 1,85 грн.</a:t>
            </a:r>
            <a:r>
              <a:rPr lang="en-US" sz="2000" dirty="0">
                <a:solidFill>
                  <a:schemeClr val="bg2"/>
                </a:solidFill>
              </a:rPr>
              <a:t>;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з рисом та яйцем 1,80 грн.</a:t>
            </a:r>
            <a:r>
              <a:rPr lang="ru-RU" sz="2000" dirty="0">
                <a:solidFill>
                  <a:schemeClr val="bg2"/>
                </a:solidFill>
              </a:rPr>
              <a:t>;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з повидлом 1,90 грн.</a:t>
            </a:r>
            <a:r>
              <a:rPr lang="ru-RU" sz="2000" dirty="0">
                <a:solidFill>
                  <a:schemeClr val="bg2"/>
                </a:solidFill>
              </a:rPr>
              <a:t>;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з яблуком  1,80 грн.</a:t>
            </a:r>
            <a:r>
              <a:rPr lang="ru-RU" sz="2000" dirty="0">
                <a:solidFill>
                  <a:schemeClr val="bg2"/>
                </a:solidFill>
              </a:rPr>
              <a:t>;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з маком 3,25 грн</a:t>
            </a:r>
            <a:r>
              <a:rPr lang="uk-UA" sz="2000" dirty="0" smtClean="0">
                <a:solidFill>
                  <a:schemeClr val="bg2"/>
                </a:solidFill>
              </a:rPr>
              <a:t>.</a:t>
            </a:r>
            <a:endParaRPr lang="ru-RU" sz="2000" dirty="0" smtClean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b="1" dirty="0">
                <a:solidFill>
                  <a:schemeClr val="bg2"/>
                </a:solidFill>
              </a:rPr>
              <a:t>Середня вартість обіду складає 14,40 грн.(за тиждень</a:t>
            </a:r>
            <a:r>
              <a:rPr lang="uk-UA" sz="2000" b="1" dirty="0" smtClean="0">
                <a:solidFill>
                  <a:schemeClr val="bg2"/>
                </a:solidFill>
              </a:rPr>
              <a:t>)</a:t>
            </a:r>
          </a:p>
          <a:p>
            <a:pPr algn="l"/>
            <a:endParaRPr lang="ru-RU" sz="2000" dirty="0">
              <a:solidFill>
                <a:schemeClr val="bg2"/>
              </a:solidFill>
            </a:endParaRPr>
          </a:p>
          <a:p>
            <a:pPr algn="l"/>
            <a:r>
              <a:rPr lang="uk-UA" sz="2000" b="1" dirty="0">
                <a:solidFill>
                  <a:schemeClr val="bg2"/>
                </a:solidFill>
              </a:rPr>
              <a:t>Вартість харчування</a:t>
            </a:r>
            <a:r>
              <a:rPr lang="ru-RU" sz="2000" b="1" dirty="0">
                <a:solidFill>
                  <a:schemeClr val="bg2"/>
                </a:solidFill>
              </a:rPr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2000" dirty="0" smtClean="0">
                <a:solidFill>
                  <a:schemeClr val="bg2"/>
                </a:solidFill>
              </a:rPr>
              <a:t>для </a:t>
            </a:r>
            <a:r>
              <a:rPr lang="uk-UA" sz="2000" dirty="0">
                <a:solidFill>
                  <a:schemeClr val="bg2"/>
                </a:solidFill>
              </a:rPr>
              <a:t>дітей – сиріт на повному державному забезпеченні складає  40,00 </a:t>
            </a:r>
            <a:r>
              <a:rPr lang="uk-UA" sz="2000" dirty="0" err="1">
                <a:solidFill>
                  <a:schemeClr val="bg2"/>
                </a:solidFill>
              </a:rPr>
              <a:t>грн</a:t>
            </a:r>
            <a:r>
              <a:rPr lang="ru-RU" sz="2000" dirty="0">
                <a:solidFill>
                  <a:schemeClr val="bg2"/>
                </a:solidFill>
              </a:rPr>
              <a:t>/</a:t>
            </a:r>
            <a:r>
              <a:rPr lang="uk-UA" sz="2000" dirty="0">
                <a:solidFill>
                  <a:schemeClr val="bg2"/>
                </a:solidFill>
              </a:rPr>
              <a:t>день</a:t>
            </a:r>
            <a:r>
              <a:rPr lang="ru-RU" sz="2000" dirty="0">
                <a:solidFill>
                  <a:schemeClr val="bg2"/>
                </a:solidFill>
              </a:rPr>
              <a:t>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дітей – сиріт </a:t>
            </a:r>
            <a:r>
              <a:rPr lang="uk-UA" sz="2000" dirty="0" smtClean="0">
                <a:solidFill>
                  <a:schemeClr val="bg2"/>
                </a:solidFill>
              </a:rPr>
              <a:t>під опікою </a:t>
            </a:r>
            <a:r>
              <a:rPr lang="uk-UA" sz="2000" dirty="0">
                <a:solidFill>
                  <a:schemeClr val="bg2"/>
                </a:solidFill>
              </a:rPr>
              <a:t>– 16 </a:t>
            </a:r>
            <a:r>
              <a:rPr lang="uk-UA" sz="2000" dirty="0" err="1">
                <a:solidFill>
                  <a:schemeClr val="bg2"/>
                </a:solidFill>
              </a:rPr>
              <a:t>грн</a:t>
            </a:r>
            <a:r>
              <a:rPr lang="ru-RU" sz="2000" dirty="0">
                <a:solidFill>
                  <a:schemeClr val="bg2"/>
                </a:solidFill>
              </a:rPr>
              <a:t>/</a:t>
            </a:r>
            <a:r>
              <a:rPr lang="uk-UA" sz="2000" dirty="0">
                <a:solidFill>
                  <a:schemeClr val="bg2"/>
                </a:solidFill>
              </a:rPr>
              <a:t>день</a:t>
            </a:r>
            <a:r>
              <a:rPr lang="ru-RU" sz="2000" dirty="0">
                <a:solidFill>
                  <a:schemeClr val="bg2"/>
                </a:solidFill>
              </a:rPr>
              <a:t>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малозабезпечені - 16 </a:t>
            </a:r>
            <a:r>
              <a:rPr lang="uk-UA" sz="2000" dirty="0" err="1">
                <a:solidFill>
                  <a:schemeClr val="bg2"/>
                </a:solidFill>
              </a:rPr>
              <a:t>грн</a:t>
            </a:r>
            <a:r>
              <a:rPr lang="ru-RU" sz="2000" dirty="0">
                <a:solidFill>
                  <a:schemeClr val="bg2"/>
                </a:solidFill>
              </a:rPr>
              <a:t>/</a:t>
            </a:r>
            <a:r>
              <a:rPr lang="uk-UA" sz="2000" dirty="0">
                <a:solidFill>
                  <a:schemeClr val="bg2"/>
                </a:solidFill>
              </a:rPr>
              <a:t>день</a:t>
            </a:r>
            <a:r>
              <a:rPr lang="ru-RU" sz="2000" dirty="0">
                <a:solidFill>
                  <a:schemeClr val="bg2"/>
                </a:solidFill>
              </a:rPr>
              <a:t>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інваліди - 16 </a:t>
            </a:r>
            <a:r>
              <a:rPr lang="uk-UA" sz="2000" dirty="0" err="1">
                <a:solidFill>
                  <a:schemeClr val="bg2"/>
                </a:solidFill>
              </a:rPr>
              <a:t>грн</a:t>
            </a:r>
            <a:r>
              <a:rPr lang="ru-RU" sz="2000" dirty="0">
                <a:solidFill>
                  <a:schemeClr val="bg2"/>
                </a:solidFill>
              </a:rPr>
              <a:t>/</a:t>
            </a:r>
            <a:r>
              <a:rPr lang="uk-UA" sz="2000" dirty="0" smtClean="0">
                <a:solidFill>
                  <a:schemeClr val="bg2"/>
                </a:solidFill>
              </a:rPr>
              <a:t>день.</a:t>
            </a:r>
            <a:endParaRPr lang="ru-RU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55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207066"/>
              </p:ext>
            </p:extLst>
          </p:nvPr>
        </p:nvGraphicFramePr>
        <p:xfrm>
          <a:off x="1691680" y="0"/>
          <a:ext cx="7200800" cy="6828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5" name="Лист" r:id="rId6" imgW="5981849" imgH="9706012" progId="Excel.Sheet.8">
                  <p:embed/>
                </p:oleObj>
              </mc:Choice>
              <mc:Fallback>
                <p:oleObj name="Лист" r:id="rId6" imgW="5981849" imgH="9706012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91680" y="0"/>
                        <a:ext cx="7200800" cy="6828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851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http://histpol.pl.ua/img/pages/4968-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48680"/>
            <a:ext cx="3024337" cy="434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997102"/>
            <a:ext cx="54360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i="1" dirty="0" smtClean="0"/>
              <a:t>«У </a:t>
            </a:r>
            <a:r>
              <a:rPr lang="uk-UA" i="1" dirty="0"/>
              <a:t>вихованні органічно зливається суспільне й інтимне.</a:t>
            </a:r>
            <a:br>
              <a:rPr lang="uk-UA" i="1" dirty="0"/>
            </a:br>
            <a:r>
              <a:rPr lang="uk-UA" i="1" dirty="0"/>
              <a:t>У цьому злитті, на мій погляд, і </a:t>
            </a:r>
            <a:br>
              <a:rPr lang="uk-UA" i="1" dirty="0"/>
            </a:br>
            <a:r>
              <a:rPr lang="uk-UA" i="1" dirty="0"/>
              <a:t>полягає гармонія людського щастя…</a:t>
            </a:r>
            <a:br>
              <a:rPr lang="uk-UA" i="1" dirty="0"/>
            </a:br>
            <a:r>
              <a:rPr lang="uk-UA" i="1" dirty="0"/>
              <a:t>Тільки разом з батьками, спільними зусиллями,вчителі можуть дати дітям велике людське </a:t>
            </a:r>
            <a:r>
              <a:rPr lang="uk-UA" i="1" dirty="0" smtClean="0"/>
              <a:t>щастя».</a:t>
            </a:r>
            <a:r>
              <a:rPr lang="uk-UA" i="1" dirty="0"/>
              <a:t/>
            </a:r>
            <a:br>
              <a:rPr lang="uk-UA" i="1" dirty="0"/>
            </a:br>
            <a:r>
              <a:rPr lang="uk-UA" i="1" dirty="0"/>
              <a:t>                                 </a:t>
            </a:r>
            <a:endParaRPr lang="uk-UA" i="1" dirty="0" smtClean="0"/>
          </a:p>
          <a:p>
            <a:pPr algn="l"/>
            <a:r>
              <a:rPr lang="uk-UA" i="1" dirty="0" smtClean="0"/>
              <a:t>                           В.О</a:t>
            </a:r>
            <a:r>
              <a:rPr lang="uk-UA" i="1" dirty="0"/>
              <a:t>. Сухомлинський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24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48366" y="187953"/>
            <a:ext cx="546341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200" b="1" dirty="0" smtClean="0">
                <a:solidFill>
                  <a:schemeClr val="bg2"/>
                </a:solidFill>
              </a:rPr>
              <a:t>ПЕРСПЕКТИВНЕ МЕНЮ НА ТИЖДЕНЬ ПІЛЬГОВОГО КОНТИНГЕНТУ </a:t>
            </a:r>
            <a:endParaRPr lang="uk-UA" sz="1200" b="1" dirty="0">
              <a:solidFill>
                <a:schemeClr val="bg2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176029"/>
              </p:ext>
            </p:extLst>
          </p:nvPr>
        </p:nvGraphicFramePr>
        <p:xfrm>
          <a:off x="1943200" y="491890"/>
          <a:ext cx="7200800" cy="58317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Лист" r:id="rId6" imgW="6648580" imgH="12753938" progId="Excel.Sheet.12">
                  <p:embed/>
                </p:oleObj>
              </mc:Choice>
              <mc:Fallback>
                <p:oleObj name="Лист" r:id="rId6" imgW="6648580" imgH="12753938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943200" y="491890"/>
                        <a:ext cx="7200800" cy="58317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5985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71504" y="92712"/>
            <a:ext cx="6934200" cy="715963"/>
          </a:xfrm>
        </p:spPr>
        <p:txBody>
          <a:bodyPr/>
          <a:lstStyle/>
          <a:p>
            <a:pPr algn="ctr"/>
            <a:r>
              <a:rPr lang="uk-UA" altLang="ru-RU" sz="4000" b="1" dirty="0" smtClean="0">
                <a:solidFill>
                  <a:schemeClr val="bg2"/>
                </a:solidFill>
              </a:rPr>
              <a:t>ГУРТКИ</a:t>
            </a:r>
            <a:endParaRPr lang="en-US" altLang="ru-RU" sz="4000" b="1" dirty="0">
              <a:solidFill>
                <a:schemeClr val="bg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8895" y="764704"/>
            <a:ext cx="712879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2000" dirty="0" smtClean="0">
                <a:solidFill>
                  <a:schemeClr val="bg2"/>
                </a:solidFill>
              </a:rPr>
              <a:t>В </a:t>
            </a:r>
            <a:r>
              <a:rPr lang="uk-UA" sz="2000" dirty="0">
                <a:solidFill>
                  <a:schemeClr val="bg2"/>
                </a:solidFill>
              </a:rPr>
              <a:t>ліцеї працюють  хоровий, театральний, вокальний гуртки художньої самодіяльності  та спортивні секції з волейболу, футболу, атлетизму, </a:t>
            </a:r>
            <a:r>
              <a:rPr lang="ru-RU" sz="2000" dirty="0" err="1">
                <a:solidFill>
                  <a:schemeClr val="bg2"/>
                </a:solidFill>
              </a:rPr>
              <a:t>фітнес</a:t>
            </a:r>
            <a:r>
              <a:rPr lang="uk-UA" sz="2000" dirty="0">
                <a:solidFill>
                  <a:schemeClr val="bg2"/>
                </a:solidFill>
              </a:rPr>
              <a:t>у</a:t>
            </a:r>
            <a:r>
              <a:rPr lang="uk-UA" sz="2000" dirty="0" smtClean="0">
                <a:solidFill>
                  <a:schemeClr val="bg2"/>
                </a:solidFill>
              </a:rPr>
              <a:t>.</a:t>
            </a:r>
          </a:p>
          <a:p>
            <a:pPr algn="l"/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хоровий ( керівник </a:t>
            </a:r>
            <a:r>
              <a:rPr lang="uk-UA" sz="2000" dirty="0" err="1">
                <a:solidFill>
                  <a:schemeClr val="bg2"/>
                </a:solidFill>
              </a:rPr>
              <a:t>-Редько</a:t>
            </a:r>
            <a:r>
              <a:rPr lang="uk-UA" sz="2000" dirty="0">
                <a:solidFill>
                  <a:schemeClr val="bg2"/>
                </a:solidFill>
              </a:rPr>
              <a:t> Г.Ф.)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театральний (керівник </a:t>
            </a:r>
            <a:r>
              <a:rPr lang="uk-UA" sz="2000" dirty="0" err="1">
                <a:solidFill>
                  <a:schemeClr val="bg2"/>
                </a:solidFill>
              </a:rPr>
              <a:t>-Володіна</a:t>
            </a:r>
            <a:r>
              <a:rPr lang="uk-UA" sz="2000" dirty="0">
                <a:solidFill>
                  <a:schemeClr val="bg2"/>
                </a:solidFill>
              </a:rPr>
              <a:t> Н.М.)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танцювальний (керівник </a:t>
            </a:r>
            <a:r>
              <a:rPr lang="uk-UA" sz="2000" dirty="0" err="1">
                <a:solidFill>
                  <a:schemeClr val="bg2"/>
                </a:solidFill>
              </a:rPr>
              <a:t>-Володіна</a:t>
            </a:r>
            <a:r>
              <a:rPr lang="uk-UA" sz="2000" dirty="0">
                <a:solidFill>
                  <a:schemeClr val="bg2"/>
                </a:solidFill>
              </a:rPr>
              <a:t> Н.М.)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атлетизм керівник - (</a:t>
            </a:r>
            <a:r>
              <a:rPr lang="uk-UA" sz="2000" dirty="0" err="1">
                <a:solidFill>
                  <a:schemeClr val="bg2"/>
                </a:solidFill>
              </a:rPr>
              <a:t>керівник</a:t>
            </a:r>
            <a:r>
              <a:rPr lang="uk-UA" sz="2000" dirty="0">
                <a:solidFill>
                  <a:schemeClr val="bg2"/>
                </a:solidFill>
              </a:rPr>
              <a:t> </a:t>
            </a:r>
            <a:r>
              <a:rPr lang="uk-UA" sz="2000" dirty="0" err="1">
                <a:solidFill>
                  <a:schemeClr val="bg2"/>
                </a:solidFill>
              </a:rPr>
              <a:t>-Колесник</a:t>
            </a:r>
            <a:r>
              <a:rPr lang="uk-UA" sz="2000" dirty="0">
                <a:solidFill>
                  <a:schemeClr val="bg2"/>
                </a:solidFill>
              </a:rPr>
              <a:t> А.П.)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футбол (керівник </a:t>
            </a:r>
            <a:r>
              <a:rPr lang="uk-UA" sz="2000" dirty="0" err="1">
                <a:solidFill>
                  <a:schemeClr val="bg2"/>
                </a:solidFill>
              </a:rPr>
              <a:t>-Шурчілов</a:t>
            </a:r>
            <a:r>
              <a:rPr lang="uk-UA" sz="2000" dirty="0">
                <a:solidFill>
                  <a:schemeClr val="bg2"/>
                </a:solidFill>
              </a:rPr>
              <a:t> С.Є)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волейбол (керівник </a:t>
            </a:r>
            <a:r>
              <a:rPr lang="uk-UA" sz="2000" dirty="0" err="1">
                <a:solidFill>
                  <a:schemeClr val="bg2"/>
                </a:solidFill>
              </a:rPr>
              <a:t>-Бреус</a:t>
            </a:r>
            <a:r>
              <a:rPr lang="uk-UA" sz="2000" dirty="0">
                <a:solidFill>
                  <a:schemeClr val="bg2"/>
                </a:solidFill>
              </a:rPr>
              <a:t> В.М.)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фітнес (керівник </a:t>
            </a:r>
            <a:r>
              <a:rPr lang="uk-UA" sz="2000" dirty="0" err="1">
                <a:solidFill>
                  <a:schemeClr val="bg2"/>
                </a:solidFill>
              </a:rPr>
              <a:t>-Сергеєва</a:t>
            </a:r>
            <a:r>
              <a:rPr lang="uk-UA" sz="2000" dirty="0">
                <a:solidFill>
                  <a:schemeClr val="bg2"/>
                </a:solidFill>
              </a:rPr>
              <a:t> В.Л.)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теніс (керівник – Суддя В.І.)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кульова стрільба (керівник – Лаврентьєв В.Б.) </a:t>
            </a:r>
            <a:endParaRPr lang="uk-UA" sz="2000" dirty="0" smtClean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uk-UA" sz="2000" dirty="0" smtClean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96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ipl.ucoz.ua/_tbkp/ks-3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999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ipl.ucoz.ua/_tbkp/az-3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254"/>
            <a:ext cx="4644008" cy="298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ipl.ucoz.ua/_tbkp/se-3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" y="2996952"/>
            <a:ext cx="4495436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ipl.ucoz.ua/_tbkp/k-3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753" y="2996952"/>
            <a:ext cx="4663247" cy="38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http://ipl.ucoz.ua/_tbkp/05_03_15/News_24_03_15-5-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4"/>
            <a:ext cx="42672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03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126929275"/>
              </p:ext>
            </p:extLst>
          </p:nvPr>
        </p:nvGraphicFramePr>
        <p:xfrm>
          <a:off x="0" y="0"/>
          <a:ext cx="3563888" cy="3564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3" name="Точечный рисунок" r:id="rId5" imgW="14171429" imgH="18895238" progId="PBrush">
                  <p:embed/>
                </p:oleObj>
              </mc:Choice>
              <mc:Fallback>
                <p:oleObj name="Точечный рисунок" r:id="rId5" imgW="14171429" imgH="18895238" progId="PBrush">
                  <p:embed/>
                  <p:pic>
                    <p:nvPicPr>
                      <p:cNvPr id="0" name="Объект 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3563888" cy="35646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9173"/>
              </p:ext>
            </p:extLst>
          </p:nvPr>
        </p:nvGraphicFramePr>
        <p:xfrm>
          <a:off x="3491880" y="0"/>
          <a:ext cx="2376264" cy="30516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4" name="Точечный рисунок" r:id="rId7" imgW="14171429" imgH="18895238" progId="PBrush">
                  <p:embed/>
                </p:oleObj>
              </mc:Choice>
              <mc:Fallback>
                <p:oleObj name="Точечный рисунок" r:id="rId7" imgW="14171429" imgH="18895238" progId="PBrush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0"/>
                        <a:ext cx="2376264" cy="30516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904224"/>
              </p:ext>
            </p:extLst>
          </p:nvPr>
        </p:nvGraphicFramePr>
        <p:xfrm>
          <a:off x="5652120" y="0"/>
          <a:ext cx="3491880" cy="374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5" name="Точечный рисунок" r:id="rId9" imgW="18800000" imgH="11466667" progId="PBrush">
                  <p:embed/>
                </p:oleObj>
              </mc:Choice>
              <mc:Fallback>
                <p:oleObj name="Точечный рисунок" r:id="rId9" imgW="18800000" imgH="11466667" progId="PBrush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0"/>
                        <a:ext cx="3491880" cy="3744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644635"/>
              </p:ext>
            </p:extLst>
          </p:nvPr>
        </p:nvGraphicFramePr>
        <p:xfrm>
          <a:off x="5652120" y="3717032"/>
          <a:ext cx="3491880" cy="3140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6" name="Точечный рисунок" r:id="rId11" imgW="18895238" imgH="14171429" progId="PBrush">
                  <p:embed/>
                </p:oleObj>
              </mc:Choice>
              <mc:Fallback>
                <p:oleObj name="Точечный рисунок" r:id="rId11" imgW="18895238" imgH="14171429" progId="PBrush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3717032"/>
                        <a:ext cx="3491880" cy="31409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8"/>
          <p:cNvSpPr>
            <a:spLocks noGrp="1" noChangeArrowheads="1"/>
          </p:cNvSpPr>
          <p:nvPr>
            <p:ph type="title" sz="quarter"/>
          </p:nvPr>
        </p:nvSpPr>
        <p:spPr>
          <a:xfrm>
            <a:off x="1907704" y="3933056"/>
            <a:ext cx="3456384" cy="2303463"/>
          </a:xfrm>
        </p:spPr>
        <p:txBody>
          <a:bodyPr/>
          <a:lstStyle/>
          <a:p>
            <a:pPr algn="l"/>
            <a:r>
              <a:rPr lang="uk-UA" sz="4000" dirty="0" smtClean="0">
                <a:solidFill>
                  <a:schemeClr val="bg2"/>
                </a:solidFill>
              </a:rPr>
              <a:t>Тренажерний</a:t>
            </a:r>
            <a:br>
              <a:rPr lang="uk-UA" sz="4000" dirty="0" smtClean="0">
                <a:solidFill>
                  <a:schemeClr val="bg2"/>
                </a:solidFill>
              </a:rPr>
            </a:br>
            <a:r>
              <a:rPr lang="uk-UA" sz="4000" dirty="0" smtClean="0">
                <a:solidFill>
                  <a:schemeClr val="bg2"/>
                </a:solidFill>
              </a:rPr>
              <a:t>         зал</a:t>
            </a:r>
            <a:br>
              <a:rPr lang="uk-UA" sz="4000" dirty="0" smtClean="0">
                <a:solidFill>
                  <a:schemeClr val="bg2"/>
                </a:solidFill>
              </a:rPr>
            </a:br>
            <a:endParaRPr lang="uk-UA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80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96061185"/>
              </p:ext>
            </p:extLst>
          </p:nvPr>
        </p:nvGraphicFramePr>
        <p:xfrm>
          <a:off x="5128237" y="18757"/>
          <a:ext cx="3995737" cy="2617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1" name="Точечный рисунок" r:id="rId5" imgW="18895238" imgH="14171429" progId="PBrush">
                  <p:embed/>
                </p:oleObj>
              </mc:Choice>
              <mc:Fallback>
                <p:oleObj name="Точечный рисунок" r:id="rId5" imgW="18895238" imgH="14171429" progId="PBrush">
                  <p:embed/>
                  <p:pic>
                    <p:nvPicPr>
                      <p:cNvPr id="0" name="Object 1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8237" y="18757"/>
                        <a:ext cx="3995737" cy="2617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Grp="1" noChangeAspect="1"/>
          </p:cNvGraphicFramePr>
          <p:nvPr/>
        </p:nvGraphicFramePr>
        <p:xfrm>
          <a:off x="4500563" y="3213100"/>
          <a:ext cx="4643437" cy="345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2" name="Точечный рисунок" r:id="rId7" imgW="18895238" imgH="14171429" progId="PBrush">
                  <p:embed/>
                </p:oleObj>
              </mc:Choice>
              <mc:Fallback>
                <p:oleObj name="Точечный рисунок" r:id="rId7" imgW="18895238" imgH="14171429" progId="PBrush">
                  <p:embed/>
                  <p:pic>
                    <p:nvPicPr>
                      <p:cNvPr id="0" name="Object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3213100"/>
                        <a:ext cx="4643437" cy="345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Grp="1" noChangeAspect="1"/>
          </p:cNvGraphicFramePr>
          <p:nvPr/>
        </p:nvGraphicFramePr>
        <p:xfrm>
          <a:off x="0" y="3644900"/>
          <a:ext cx="4356100" cy="302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3" name="Точечный рисунок" r:id="rId9" imgW="18895238" imgH="14171429" progId="PBrush">
                  <p:embed/>
                </p:oleObj>
              </mc:Choice>
              <mc:Fallback>
                <p:oleObj name="Точечный рисунок" r:id="rId9" imgW="18895238" imgH="14171429" progId="PBrush">
                  <p:embed/>
                  <p:pic>
                    <p:nvPicPr>
                      <p:cNvPr id="0" name="Object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44900"/>
                        <a:ext cx="4356100" cy="302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835696" y="548680"/>
            <a:ext cx="2520280" cy="1700213"/>
          </a:xfrm>
        </p:spPr>
        <p:txBody>
          <a:bodyPr/>
          <a:lstStyle/>
          <a:p>
            <a:pPr algn="r"/>
            <a:r>
              <a:rPr lang="uk-UA" dirty="0" smtClean="0">
                <a:solidFill>
                  <a:schemeClr val="bg2"/>
                </a:solidFill>
              </a:rPr>
              <a:t>Фітнес</a:t>
            </a:r>
            <a:endParaRPr lang="uk-UA" sz="3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7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86271" y="696813"/>
            <a:ext cx="6934200" cy="715963"/>
          </a:xfrm>
        </p:spPr>
        <p:txBody>
          <a:bodyPr/>
          <a:lstStyle/>
          <a:p>
            <a:pPr algn="ctr"/>
            <a:r>
              <a:rPr lang="uk-UA" sz="4000" dirty="0">
                <a:solidFill>
                  <a:schemeClr val="bg2"/>
                </a:solidFill>
              </a:rPr>
              <a:t>Наші досягнення в межах області:</a:t>
            </a:r>
            <a:r>
              <a:rPr lang="uk-UA" sz="4000" u="sng" dirty="0">
                <a:solidFill>
                  <a:schemeClr val="bg2"/>
                </a:solidFill>
              </a:rPr>
              <a:t/>
            </a:r>
            <a:br>
              <a:rPr lang="uk-UA" sz="4000" u="sng" dirty="0">
                <a:solidFill>
                  <a:schemeClr val="bg2"/>
                </a:solidFill>
              </a:rPr>
            </a:br>
            <a:endParaRPr lang="en-US" altLang="ru-RU" sz="4000" b="1" dirty="0">
              <a:solidFill>
                <a:schemeClr val="bg2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9913" y="908720"/>
            <a:ext cx="475252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buFont typeface="Arial" panose="020B0604020202020204" pitchFamily="34" charset="0"/>
              <a:buChar char="•"/>
            </a:pPr>
            <a:endParaRPr lang="uk-UA" sz="2000" dirty="0" smtClean="0">
              <a:solidFill>
                <a:schemeClr val="bg2"/>
              </a:solidFill>
            </a:endParaRPr>
          </a:p>
          <a:p>
            <a:endParaRPr lang="uk-UA" sz="1000" u="sng" dirty="0" smtClean="0">
              <a:solidFill>
                <a:schemeClr val="bg2"/>
              </a:solidFill>
            </a:endParaRPr>
          </a:p>
          <a:p>
            <a:r>
              <a:rPr lang="uk-UA" sz="2000" dirty="0" smtClean="0">
                <a:solidFill>
                  <a:schemeClr val="bg2"/>
                </a:solidFill>
              </a:rPr>
              <a:t>Волейбол </a:t>
            </a:r>
            <a:r>
              <a:rPr lang="uk-UA" sz="2000" dirty="0">
                <a:solidFill>
                  <a:schemeClr val="bg2"/>
                </a:solidFill>
              </a:rPr>
              <a:t>– 1 місце ;</a:t>
            </a:r>
            <a:endParaRPr lang="ru-RU" sz="2000" dirty="0">
              <a:solidFill>
                <a:schemeClr val="bg2"/>
              </a:solidFill>
            </a:endParaRPr>
          </a:p>
          <a:p>
            <a:r>
              <a:rPr lang="uk-UA" sz="2000" dirty="0" smtClean="0">
                <a:solidFill>
                  <a:schemeClr val="bg2"/>
                </a:solidFill>
              </a:rPr>
              <a:t>Міні </a:t>
            </a:r>
            <a:r>
              <a:rPr lang="uk-UA" sz="2000" dirty="0">
                <a:solidFill>
                  <a:schemeClr val="bg2"/>
                </a:solidFill>
              </a:rPr>
              <a:t>– футбол – 8 місце ;</a:t>
            </a:r>
            <a:endParaRPr lang="ru-RU" sz="2000" dirty="0">
              <a:solidFill>
                <a:schemeClr val="bg2"/>
              </a:solidFill>
            </a:endParaRPr>
          </a:p>
          <a:p>
            <a:r>
              <a:rPr lang="uk-UA" sz="2000" dirty="0" err="1" smtClean="0">
                <a:solidFill>
                  <a:schemeClr val="bg2"/>
                </a:solidFill>
              </a:rPr>
              <a:t>Стрілбол</a:t>
            </a:r>
            <a:r>
              <a:rPr lang="uk-UA" sz="2000" dirty="0" smtClean="0">
                <a:solidFill>
                  <a:schemeClr val="bg2"/>
                </a:solidFill>
              </a:rPr>
              <a:t> </a:t>
            </a:r>
            <a:r>
              <a:rPr lang="uk-UA" sz="2000" dirty="0">
                <a:solidFill>
                  <a:schemeClr val="bg2"/>
                </a:solidFill>
              </a:rPr>
              <a:t>– 8 місце.</a:t>
            </a:r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2"/>
              </a:solidFill>
            </a:endParaRPr>
          </a:p>
        </p:txBody>
      </p:sp>
      <p:pic>
        <p:nvPicPr>
          <p:cNvPr id="8194" name="Picture 2" descr="http://ipl.ucoz.ua/_tbkp/05_03_15/News_01_04_15-4-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8402"/>
            <a:ext cx="4483359" cy="268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pl.ucoz.ua/_tbkp/05_03_15/News_01_04_15-3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59" y="4178402"/>
            <a:ext cx="4628789" cy="2688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ipl.ucoz.ua/_tbkp/1/IMG_648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43" y="2539952"/>
            <a:ext cx="2595158" cy="232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ipl.ucoz.ua/_tbkp/05_03_15/News_24_03_15-8-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3923927" cy="326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ipl.ucoz.ua/_tbkp/05_03_15/News_24_03_15-7-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742" y="2578201"/>
            <a:ext cx="27051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43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55168" y="188640"/>
            <a:ext cx="7488832" cy="715963"/>
          </a:xfrm>
        </p:spPr>
        <p:txBody>
          <a:bodyPr/>
          <a:lstStyle/>
          <a:p>
            <a:pPr algn="ctr"/>
            <a:r>
              <a:rPr lang="uk-UA" sz="32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Аналіз </a:t>
            </a:r>
            <a:r>
              <a:rPr lang="uk-UA" sz="3200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здоров’я першокурсників</a:t>
            </a:r>
            <a:endParaRPr lang="en-US" altLang="ru-RU" sz="3200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5696" y="1556792"/>
            <a:ext cx="7308304" cy="3642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uk-UA" sz="2800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Структура </a:t>
            </a:r>
            <a:r>
              <a:rPr lang="uk-UA" sz="2800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захворюваності наших дітей така. </a:t>
            </a:r>
            <a:endParaRPr lang="ru-RU" sz="2800" dirty="0">
              <a:solidFill>
                <a:schemeClr val="bg2"/>
              </a:solidFill>
              <a:latin typeface="Calibri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На І місці – хвороба органів дихання, </a:t>
            </a:r>
            <a:endParaRPr lang="ru-RU" sz="2800" dirty="0">
              <a:solidFill>
                <a:schemeClr val="bg2"/>
              </a:solidFill>
              <a:latin typeface="Calibri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uk-UA" sz="2800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ІІ місці </a:t>
            </a:r>
            <a:r>
              <a:rPr lang="uk-UA" sz="2800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– хірургічна патологія, </a:t>
            </a:r>
            <a:endParaRPr lang="ru-RU" sz="2800" dirty="0">
              <a:solidFill>
                <a:schemeClr val="bg2"/>
              </a:solidFill>
              <a:latin typeface="Calibri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uk-UA" sz="2800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ІІІ</a:t>
            </a:r>
            <a:r>
              <a:rPr lang="uk-UA" sz="2800" dirty="0">
                <a:solidFill>
                  <a:srgbClr val="005845"/>
                </a:solidFill>
                <a:latin typeface="Times New Roman"/>
                <a:ea typeface="Calibri"/>
                <a:cs typeface="Times New Roman"/>
              </a:rPr>
              <a:t> місці</a:t>
            </a:r>
            <a:r>
              <a:rPr lang="uk-UA" sz="2800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uk-UA" sz="2800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– зорова патологія, </a:t>
            </a:r>
            <a:endParaRPr lang="ru-RU" sz="2800" dirty="0">
              <a:solidFill>
                <a:schemeClr val="bg2"/>
              </a:solidFill>
              <a:latin typeface="Calibri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на </a:t>
            </a:r>
            <a:r>
              <a:rPr lang="uk-UA" sz="2800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І</a:t>
            </a:r>
            <a:r>
              <a:rPr lang="en-US" sz="2800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V</a:t>
            </a:r>
            <a:r>
              <a:rPr lang="uk-UA" sz="2800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2800" dirty="0">
                <a:solidFill>
                  <a:srgbClr val="005845"/>
                </a:solidFill>
                <a:latin typeface="Times New Roman"/>
                <a:ea typeface="Calibri"/>
                <a:cs typeface="Times New Roman"/>
              </a:rPr>
              <a:t>місці</a:t>
            </a:r>
            <a:r>
              <a:rPr lang="uk-UA" sz="2800" dirty="0" smtClean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2800" dirty="0">
                <a:solidFill>
                  <a:schemeClr val="bg2"/>
                </a:solidFill>
                <a:latin typeface="Times New Roman"/>
                <a:ea typeface="Calibri"/>
                <a:cs typeface="Times New Roman"/>
              </a:rPr>
              <a:t>вегето-судинна дистонія,  </a:t>
            </a:r>
            <a:endParaRPr lang="ru-RU" sz="2800" dirty="0">
              <a:solidFill>
                <a:schemeClr val="bg2"/>
              </a:solidFill>
              <a:latin typeface="Calibri"/>
              <a:ea typeface="Times New Roman"/>
              <a:cs typeface="Times New Roman"/>
            </a:endParaRPr>
          </a:p>
          <a:p>
            <a:pPr algn="l"/>
            <a:r>
              <a:rPr lang="uk-UA" sz="2800" dirty="0">
                <a:solidFill>
                  <a:schemeClr val="bg2"/>
                </a:solidFill>
                <a:latin typeface="Times New Roman"/>
                <a:ea typeface="Calibri"/>
              </a:rPr>
              <a:t>на </a:t>
            </a:r>
            <a:r>
              <a:rPr lang="en-US" sz="2800" dirty="0" smtClean="0">
                <a:solidFill>
                  <a:schemeClr val="bg2"/>
                </a:solidFill>
                <a:latin typeface="Times New Roman"/>
                <a:ea typeface="Calibri"/>
              </a:rPr>
              <a:t>V</a:t>
            </a:r>
            <a:r>
              <a:rPr lang="uk-UA" sz="2800" dirty="0" smtClean="0">
                <a:solidFill>
                  <a:schemeClr val="bg2"/>
                </a:solidFill>
                <a:latin typeface="Times New Roman"/>
                <a:ea typeface="Calibri"/>
              </a:rPr>
              <a:t> </a:t>
            </a:r>
            <a:r>
              <a:rPr lang="uk-UA" sz="2800" dirty="0">
                <a:solidFill>
                  <a:srgbClr val="005845"/>
                </a:solidFill>
                <a:latin typeface="Times New Roman"/>
                <a:ea typeface="Calibri"/>
                <a:cs typeface="Times New Roman"/>
              </a:rPr>
              <a:t>місці</a:t>
            </a:r>
            <a:r>
              <a:rPr lang="uk-UA" sz="2800" dirty="0" smtClean="0">
                <a:solidFill>
                  <a:schemeClr val="bg2"/>
                </a:solidFill>
                <a:latin typeface="Times New Roman"/>
                <a:ea typeface="Calibri"/>
              </a:rPr>
              <a:t>  </a:t>
            </a:r>
            <a:r>
              <a:rPr lang="uk-UA" sz="2800" dirty="0">
                <a:solidFill>
                  <a:schemeClr val="bg2"/>
                </a:solidFill>
                <a:latin typeface="Times New Roman"/>
                <a:ea typeface="Calibri"/>
              </a:rPr>
              <a:t>захворювання нирок. </a:t>
            </a:r>
            <a:endParaRPr lang="ru-RU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15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260648"/>
            <a:ext cx="705678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sz="2000" b="1" dirty="0" smtClean="0">
                <a:solidFill>
                  <a:schemeClr val="bg2"/>
                </a:solidFill>
              </a:rPr>
              <a:t>Створення </a:t>
            </a:r>
            <a:r>
              <a:rPr lang="uk-UA" sz="2000" b="1" dirty="0">
                <a:solidFill>
                  <a:schemeClr val="bg2"/>
                </a:solidFill>
              </a:rPr>
              <a:t>Єдиного державного реєстру забезпечило:</a:t>
            </a:r>
            <a:endParaRPr lang="ru-RU" sz="2000" b="1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формування інформаційного фонду з максимально повних, достовірних, захищених, оперативно обновлюваних даних про зареєстрованих юридичних осіб, фізичних осіб-підприємців</a:t>
            </a:r>
            <a:r>
              <a:rPr lang="uk-UA" sz="2000" dirty="0" smtClean="0">
                <a:solidFill>
                  <a:schemeClr val="bg2"/>
                </a:solidFill>
              </a:rPr>
              <a:t>;</a:t>
            </a:r>
            <a:endParaRPr lang="en-US" sz="2000" dirty="0" smtClean="0">
              <a:solidFill>
                <a:schemeClr val="bg2"/>
              </a:solidFill>
            </a:endParaRPr>
          </a:p>
          <a:p>
            <a:pPr lvl="0" algn="l"/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передачу даних з Єдиного державного реєстру відповідним органам статистики, державної податкової служби, Пенсійного фонду України для постановки на облік та зняття з обліку юридичних осіб та фізичних осіб-підприємців</a:t>
            </a:r>
            <a:r>
              <a:rPr lang="uk-UA" sz="2000" dirty="0" smtClean="0">
                <a:solidFill>
                  <a:schemeClr val="bg2"/>
                </a:solidFill>
              </a:rPr>
              <a:t>;</a:t>
            </a:r>
            <a:endParaRPr lang="en-US" sz="2000" dirty="0" smtClean="0">
              <a:solidFill>
                <a:schemeClr val="bg2"/>
              </a:solidFill>
            </a:endParaRPr>
          </a:p>
          <a:p>
            <a:pPr lvl="0" algn="l"/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отримання даних у порядку </a:t>
            </a:r>
            <a:r>
              <a:rPr lang="uk-UA" sz="2000" dirty="0" err="1">
                <a:solidFill>
                  <a:schemeClr val="bg2"/>
                </a:solidFill>
              </a:rPr>
              <a:t>взаємообміну</a:t>
            </a:r>
            <a:r>
              <a:rPr lang="uk-UA" sz="2000" dirty="0">
                <a:solidFill>
                  <a:schemeClr val="bg2"/>
                </a:solidFill>
              </a:rPr>
              <a:t> інформацією відомчих реєстрів органів статистики, державної податкової служби, Пенсійного фонду України</a:t>
            </a:r>
            <a:r>
              <a:rPr lang="uk-UA" sz="2000" dirty="0" smtClean="0">
                <a:solidFill>
                  <a:schemeClr val="bg2"/>
                </a:solidFill>
              </a:rPr>
              <a:t>;</a:t>
            </a:r>
            <a:endParaRPr lang="en-US" sz="2000" dirty="0" smtClean="0">
              <a:solidFill>
                <a:schemeClr val="bg2"/>
              </a:solidFill>
            </a:endParaRPr>
          </a:p>
          <a:p>
            <a:pPr lvl="0" algn="l"/>
            <a:endParaRPr lang="ru-RU" sz="2000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sz="2000" dirty="0">
                <a:solidFill>
                  <a:schemeClr val="bg2"/>
                </a:solidFill>
              </a:rPr>
              <a:t>оперативну видачу виписок, довідок, витягів з Єдиного державного реєстру; сумісність з іншими інформаційними системами України</a:t>
            </a:r>
            <a:r>
              <a:rPr lang="uk-UA" sz="2000" dirty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5893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0"/>
            <a:ext cx="7380312" cy="68521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uk-UA" sz="2800" b="1" dirty="0" smtClean="0">
              <a:solidFill>
                <a:schemeClr val="bg2"/>
              </a:solidFill>
              <a:latin typeface="Times New Roman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uk-UA" sz="2800" b="1" dirty="0" smtClean="0">
              <a:solidFill>
                <a:schemeClr val="bg2"/>
              </a:solidFill>
              <a:latin typeface="Times New Roman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uk-UA" sz="2800" b="1" dirty="0">
              <a:solidFill>
                <a:schemeClr val="bg2"/>
              </a:solidFill>
              <a:latin typeface="Times New Roman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Яка </a:t>
            </a:r>
            <a:r>
              <a:rPr lang="uk-UA" sz="28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б у вас відповідальна,складна,творча праця не була на роботі</a:t>
            </a:r>
            <a:r>
              <a:rPr lang="uk-UA" sz="2800" b="1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,</a:t>
            </a:r>
            <a:r>
              <a:rPr lang="en-US" sz="2800" b="1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2800" b="1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знайте,</a:t>
            </a:r>
            <a:r>
              <a:rPr lang="en-US" sz="2800" b="1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2800" b="1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що </a:t>
            </a:r>
            <a:r>
              <a:rPr lang="uk-UA" sz="28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вдома на вас чекає така ж відповідальна,така ж тонка робота – виховання власної дитини</a:t>
            </a:r>
            <a:r>
              <a:rPr lang="uk-UA" sz="2800" b="1" dirty="0" smtClean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uk-UA" sz="2800" b="1" dirty="0">
              <a:solidFill>
                <a:schemeClr val="bg2"/>
              </a:solidFill>
              <a:latin typeface="Times New Roman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uk-UA" sz="1600" b="1" dirty="0" smtClean="0">
              <a:solidFill>
                <a:schemeClr val="bg2"/>
              </a:solidFill>
              <a:latin typeface="Times New Roman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uk-UA" sz="2800" b="1" dirty="0">
              <a:solidFill>
                <a:schemeClr val="bg2"/>
              </a:solidFill>
              <a:latin typeface="Times New Roman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endParaRPr lang="ru-RU" sz="2800" dirty="0">
              <a:solidFill>
                <a:schemeClr val="bg2"/>
              </a:solidFill>
              <a:latin typeface="Calibri"/>
              <a:ea typeface="Times New Roman"/>
              <a:cs typeface="Times New Roman"/>
            </a:endParaRPr>
          </a:p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solidFill>
                  <a:schemeClr val="bg2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800" dirty="0">
              <a:solidFill>
                <a:schemeClr val="bg2"/>
              </a:solidFill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447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763688" y="0"/>
            <a:ext cx="7380312" cy="6858000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uk-UA" sz="9600" b="1" i="1" dirty="0" smtClean="0">
                <a:solidFill>
                  <a:schemeClr val="bg2"/>
                </a:solidFill>
                <a:latin typeface="Monotype Corsiva"/>
                <a:cs typeface="Times New Roman"/>
              </a:rPr>
              <a:t>ДЯКУЮ ЗА УВАГУ!</a:t>
            </a:r>
            <a:endParaRPr lang="uk-UA" sz="9600" b="1" dirty="0">
              <a:solidFill>
                <a:schemeClr val="bg2">
                  <a:lumMod val="75000"/>
                  <a:lumOff val="25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6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188640"/>
            <a:ext cx="6934200" cy="715963"/>
          </a:xfrm>
        </p:spPr>
        <p:txBody>
          <a:bodyPr/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 smtClean="0">
                <a:solidFill>
                  <a:schemeClr val="bg2"/>
                </a:solidFill>
              </a:rPr>
              <a:t>КОНТИНГЕНТ УЧНІВ </a:t>
            </a:r>
            <a:endParaRPr lang="uk-UA" altLang="ru-RU" sz="3200" dirty="0">
              <a:solidFill>
                <a:schemeClr val="bg2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098393"/>
              </p:ext>
            </p:extLst>
          </p:nvPr>
        </p:nvGraphicFramePr>
        <p:xfrm>
          <a:off x="2051720" y="1268760"/>
          <a:ext cx="6768752" cy="5398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1668"/>
                <a:gridCol w="2557084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noProof="0" dirty="0" smtClean="0">
                          <a:effectLst/>
                        </a:rPr>
                        <a:t>Юнаків </a:t>
                      </a:r>
                      <a:endParaRPr lang="uk-UA" sz="2800" noProof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</a:rPr>
                        <a:t>266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noProof="0" dirty="0" smtClean="0">
                          <a:effectLst/>
                        </a:rPr>
                        <a:t>Дівчат</a:t>
                      </a:r>
                      <a:endParaRPr lang="uk-UA" sz="2800" noProof="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chemeClr val="bg2"/>
                          </a:solidFill>
                          <a:effectLst/>
                        </a:rPr>
                        <a:t>184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ЗА ВІКОМ: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 років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solidFill>
                            <a:schemeClr val="bg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61 чол.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16 років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solidFill>
                            <a:schemeClr val="bg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87 чол.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17 років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solidFill>
                            <a:schemeClr val="bg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103 чол.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18 років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solidFill>
                            <a:schemeClr val="bg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106 чол.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19 років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solidFill>
                            <a:schemeClr val="bg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54 чол.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r>
                        <a:rPr lang="uk-UA" sz="2800" baseline="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років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solidFill>
                            <a:schemeClr val="bg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13 чол.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 рік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solidFill>
                            <a:schemeClr val="bg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 чол.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Старше 21 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800" dirty="0" smtClean="0">
                          <a:solidFill>
                            <a:schemeClr val="bg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21 чол.</a:t>
                      </a:r>
                      <a:endParaRPr lang="ru-RU" sz="2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900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620688"/>
            <a:ext cx="7942312" cy="715963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 smtClean="0">
                <a:solidFill>
                  <a:schemeClr val="bg2"/>
                </a:solidFill>
                <a:latin typeface="Calibri"/>
                <a:ea typeface="Times New Roman"/>
                <a:cs typeface="Times New Roman"/>
              </a:rPr>
              <a:t>ВІДОМОСТІ </a:t>
            </a:r>
            <a:br>
              <a:rPr lang="uk-UA" sz="3200" b="1" dirty="0" smtClean="0">
                <a:solidFill>
                  <a:schemeClr val="bg2"/>
                </a:solidFill>
                <a:latin typeface="Calibri"/>
                <a:ea typeface="Times New Roman"/>
                <a:cs typeface="Times New Roman"/>
              </a:rPr>
            </a:br>
            <a:r>
              <a:rPr lang="uk-UA" sz="3200" b="1" dirty="0" smtClean="0">
                <a:solidFill>
                  <a:schemeClr val="bg2"/>
                </a:solidFill>
                <a:latin typeface="Calibri"/>
                <a:ea typeface="Times New Roman"/>
                <a:cs typeface="Times New Roman"/>
              </a:rPr>
              <a:t>ПРО </a:t>
            </a:r>
            <a:r>
              <a:rPr lang="uk-UA" sz="3200" b="1" dirty="0">
                <a:solidFill>
                  <a:schemeClr val="bg2"/>
                </a:solidFill>
                <a:latin typeface="Calibri"/>
                <a:ea typeface="Times New Roman"/>
                <a:cs typeface="Times New Roman"/>
              </a:rPr>
              <a:t>КОНТИНГЕНТ УЧНІВ </a:t>
            </a:r>
            <a:r>
              <a:rPr lang="uk-UA" sz="3200" b="1" dirty="0" smtClean="0">
                <a:solidFill>
                  <a:schemeClr val="bg2"/>
                </a:solidFill>
                <a:latin typeface="Calibri"/>
                <a:ea typeface="Times New Roman"/>
                <a:cs typeface="Times New Roman"/>
              </a:rPr>
              <a:t>ЛІЦЕЮ</a:t>
            </a:r>
            <a:r>
              <a:rPr lang="ru-RU" sz="2000" dirty="0">
                <a:solidFill>
                  <a:schemeClr val="bg2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chemeClr val="bg2"/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2000" dirty="0">
                <a:solidFill>
                  <a:schemeClr val="bg2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chemeClr val="bg2"/>
                </a:solidFill>
                <a:latin typeface="Calibri"/>
                <a:ea typeface="Times New Roman"/>
                <a:cs typeface="Times New Roman"/>
              </a:rPr>
            </a:br>
            <a:r>
              <a:rPr lang="uk-UA" sz="3200" b="1" dirty="0" smtClean="0">
                <a:solidFill>
                  <a:schemeClr val="bg2"/>
                </a:solidFill>
              </a:rPr>
              <a:t> </a:t>
            </a:r>
            <a:endParaRPr lang="uk-UA" altLang="ru-RU" sz="3200" dirty="0">
              <a:solidFill>
                <a:schemeClr val="bg2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535987"/>
              </p:ext>
            </p:extLst>
          </p:nvPr>
        </p:nvGraphicFramePr>
        <p:xfrm>
          <a:off x="2195736" y="1412776"/>
          <a:ext cx="6077585" cy="46085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38475"/>
                <a:gridCol w="3039110"/>
              </a:tblGrid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Назва школи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Кількість учнів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ЗОШ № 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3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ЗОШ № 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13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ЗОШ № 3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6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ЗОШ № 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21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ЗОШ № 5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11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ЗОШ № 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5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ЗОШ № 10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8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ЗОШ № 11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10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ЗОШ № 12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24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Вечірня ЗОШ № 2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4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Ізюмський район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32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Інші райони області 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7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9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Інші області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solidFill>
                            <a:schemeClr val="bg2"/>
                          </a:solidFill>
                          <a:effectLst/>
                        </a:rPr>
                        <a:t>1</a:t>
                      </a:r>
                      <a:endParaRPr lang="ru-RU" sz="11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73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835696" y="116632"/>
            <a:ext cx="6934200" cy="715963"/>
          </a:xfrm>
        </p:spPr>
        <p:txBody>
          <a:bodyPr/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uk-UA" altLang="ru-RU" sz="3200" b="1" dirty="0" smtClean="0">
                <a:solidFill>
                  <a:schemeClr val="bg2"/>
                </a:solidFill>
              </a:rPr>
              <a:t>Район проживання учнів</a:t>
            </a:r>
            <a:endParaRPr lang="uk-UA" altLang="ru-RU" sz="3200" dirty="0">
              <a:solidFill>
                <a:schemeClr val="bg2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839706"/>
              </p:ext>
            </p:extLst>
          </p:nvPr>
        </p:nvGraphicFramePr>
        <p:xfrm>
          <a:off x="2843808" y="1052736"/>
          <a:ext cx="4771816" cy="54838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13732"/>
                <a:gridCol w="2269089"/>
                <a:gridCol w="1588995"/>
              </a:tblGrid>
              <a:tr h="273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effectLst/>
                        </a:rPr>
                        <a:t>№п/п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 smtClean="0">
                          <a:effectLst/>
                        </a:rPr>
                        <a:t>Відомості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effectLst/>
                        </a:rPr>
                        <a:t>Кількість учнів</a:t>
                      </a:r>
                      <a:endParaRPr lang="ru-RU" sz="1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</a:tr>
              <a:tr h="273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uk-UA" sz="13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Район </a:t>
                      </a:r>
                      <a:r>
                        <a:rPr lang="uk-UA" sz="1300" dirty="0" err="1">
                          <a:solidFill>
                            <a:schemeClr val="bg2"/>
                          </a:solidFill>
                          <a:effectLst/>
                        </a:rPr>
                        <a:t>ІПЗ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bg2"/>
                          </a:solidFill>
                          <a:effectLst/>
                        </a:rPr>
                        <a:t>97</a:t>
                      </a:r>
                      <a:endParaRPr lang="ru-RU" sz="100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</a:tr>
              <a:tr h="546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uk-UA" sz="1300" dirty="0" smtClean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Район «Гончарівка»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49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</a:tr>
              <a:tr h="273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uk-UA" sz="1300" dirty="0" smtClean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bg2"/>
                          </a:solidFill>
                          <a:effectLst/>
                        </a:rPr>
                        <a:t>Район «Піски»</a:t>
                      </a:r>
                      <a:endParaRPr lang="ru-RU" sz="100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40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</a:tr>
              <a:tr h="546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uk-UA" sz="1300" dirty="0" smtClean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bg2"/>
                          </a:solidFill>
                          <a:effectLst/>
                        </a:rPr>
                        <a:t>Район «Верхнє селище»</a:t>
                      </a:r>
                      <a:endParaRPr lang="ru-RU" sz="100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bg2"/>
                          </a:solidFill>
                          <a:effectLst/>
                        </a:rPr>
                        <a:t>46</a:t>
                      </a:r>
                      <a:endParaRPr lang="ru-RU" sz="100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</a:tr>
              <a:tr h="8286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uk-UA" sz="1300" dirty="0" smtClean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Район «Залізничний вокзал»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114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</a:tr>
              <a:tr h="546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uk-UA" sz="1300" dirty="0" smtClean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bg2"/>
                          </a:solidFill>
                          <a:effectLst/>
                        </a:rPr>
                        <a:t>Район «Зелене господарство»</a:t>
                      </a:r>
                      <a:endParaRPr lang="ru-RU" sz="100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6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</a:tr>
              <a:tr h="5462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 smtClean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bg2"/>
                          </a:solidFill>
                          <a:effectLst/>
                        </a:rPr>
                        <a:t>Ізюмський район</a:t>
                      </a:r>
                      <a:endParaRPr lang="ru-RU" sz="100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73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</a:tr>
              <a:tr h="8286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uk-UA" sz="1300" dirty="0" smtClean="0">
                          <a:solidFill>
                            <a:schemeClr val="tx1"/>
                          </a:solidFill>
                          <a:effectLst/>
                        </a:rPr>
                        <a:t>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bg2"/>
                          </a:solidFill>
                          <a:effectLst/>
                        </a:rPr>
                        <a:t>Засіб пересування на навчання</a:t>
                      </a:r>
                      <a:endParaRPr lang="ru-RU" sz="100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</a:tr>
              <a:tr h="273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r>
                        <a:rPr lang="uk-UA" sz="1300" dirty="0" smtClean="0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bg2"/>
                          </a:solidFill>
                          <a:effectLst/>
                        </a:rPr>
                        <a:t>пішки</a:t>
                      </a:r>
                      <a:endParaRPr lang="ru-RU" sz="100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194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</a:tr>
              <a:tr h="273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 smtClean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r>
                        <a:rPr lang="uk-UA" sz="13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>
                          <a:solidFill>
                            <a:schemeClr val="bg2"/>
                          </a:solidFill>
                          <a:effectLst/>
                        </a:rPr>
                        <a:t>автобус</a:t>
                      </a:r>
                      <a:endParaRPr lang="ru-RU" sz="100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233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</a:tr>
              <a:tr h="2733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 smtClean="0">
                          <a:effectLst/>
                        </a:rPr>
                        <a:t>11</a:t>
                      </a:r>
                      <a:r>
                        <a:rPr lang="uk-UA" sz="13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електричка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300" dirty="0">
                          <a:solidFill>
                            <a:schemeClr val="bg2"/>
                          </a:solidFill>
                          <a:effectLst/>
                        </a:rPr>
                        <a:t>22</a:t>
                      </a:r>
                      <a:endParaRPr lang="ru-RU" sz="10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1652" marR="6165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347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85294"/>
              </p:ext>
            </p:extLst>
          </p:nvPr>
        </p:nvGraphicFramePr>
        <p:xfrm>
          <a:off x="2111145" y="1156594"/>
          <a:ext cx="6120680" cy="12618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92899"/>
                <a:gridCol w="2327781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Сироти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22</a:t>
                      </a:r>
                      <a:endParaRPr lang="ru-RU" sz="1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 smtClean="0">
                          <a:solidFill>
                            <a:schemeClr val="tx1"/>
                          </a:solidFill>
                          <a:effectLst/>
                        </a:rPr>
                        <a:t>малозабезпечені</a:t>
                      </a:r>
                      <a:endParaRPr lang="uk-UA" sz="18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/>
                          </a:solidFill>
                          <a:effectLst/>
                        </a:rPr>
                        <a:t>16</a:t>
                      </a:r>
                      <a:endParaRPr lang="ru-RU" sz="1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 smtClean="0">
                          <a:solidFill>
                            <a:schemeClr val="tx1"/>
                          </a:solidFill>
                          <a:effectLst/>
                        </a:rPr>
                        <a:t>не повна сім'я</a:t>
                      </a:r>
                      <a:endParaRPr lang="uk-UA" sz="18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/>
                          </a:solidFill>
                          <a:effectLst/>
                        </a:rPr>
                        <a:t>200</a:t>
                      </a:r>
                      <a:endParaRPr lang="ru-RU" sz="1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 smtClean="0">
                          <a:solidFill>
                            <a:schemeClr val="tx1"/>
                          </a:solidFill>
                          <a:effectLst/>
                        </a:rPr>
                        <a:t>повна сім'я</a:t>
                      </a:r>
                      <a:endParaRPr lang="uk-UA" sz="18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/>
                          </a:solidFill>
                          <a:effectLst/>
                        </a:rPr>
                        <a:t>225</a:t>
                      </a:r>
                      <a:endParaRPr lang="ru-RU" sz="1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145013"/>
              </p:ext>
            </p:extLst>
          </p:nvPr>
        </p:nvGraphicFramePr>
        <p:xfrm>
          <a:off x="2195736" y="3429000"/>
          <a:ext cx="6192688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53549"/>
                <a:gridCol w="2439139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 smtClean="0"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</a:rPr>
                        <a:t>Робітники</a:t>
                      </a:r>
                      <a:endParaRPr lang="uk-UA" sz="1800" noProof="0" dirty="0"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184</a:t>
                      </a:r>
                      <a:endParaRPr lang="ru-RU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 smtClean="0">
                          <a:solidFill>
                            <a:schemeClr val="tx1"/>
                          </a:solidFill>
                          <a:effectLst/>
                        </a:rPr>
                        <a:t>Безробітні</a:t>
                      </a:r>
                      <a:endParaRPr lang="uk-UA" sz="18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/>
                          </a:solidFill>
                          <a:effectLst/>
                        </a:rPr>
                        <a:t>184</a:t>
                      </a:r>
                      <a:endParaRPr lang="ru-RU" sz="1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 smtClean="0">
                          <a:solidFill>
                            <a:schemeClr val="tx1"/>
                          </a:solidFill>
                          <a:effectLst/>
                        </a:rPr>
                        <a:t>Приватні підприємці</a:t>
                      </a:r>
                      <a:endParaRPr lang="uk-UA" sz="18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/>
                          </a:solidFill>
                          <a:effectLst/>
                        </a:rPr>
                        <a:t>20</a:t>
                      </a:r>
                      <a:endParaRPr lang="ru-RU" sz="1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 smtClean="0">
                          <a:solidFill>
                            <a:schemeClr val="tx1"/>
                          </a:solidFill>
                          <a:effectLst/>
                        </a:rPr>
                        <a:t>Військовослужбовці</a:t>
                      </a:r>
                      <a:endParaRPr lang="uk-UA" sz="18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/>
                          </a:solidFill>
                          <a:effectLst/>
                        </a:rPr>
                        <a:t>5</a:t>
                      </a:r>
                      <a:endParaRPr lang="ru-RU" sz="1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 smtClean="0">
                          <a:solidFill>
                            <a:schemeClr val="tx1"/>
                          </a:solidFill>
                          <a:effectLst/>
                        </a:rPr>
                        <a:t>Пед. працівники</a:t>
                      </a:r>
                      <a:endParaRPr lang="uk-UA" sz="18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/>
                          </a:solidFill>
                          <a:effectLst/>
                        </a:rPr>
                        <a:t>11</a:t>
                      </a:r>
                      <a:endParaRPr lang="ru-RU" sz="1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 err="1" smtClean="0">
                          <a:solidFill>
                            <a:schemeClr val="tx1"/>
                          </a:solidFill>
                          <a:effectLst/>
                        </a:rPr>
                        <a:t>Держ</a:t>
                      </a:r>
                      <a:r>
                        <a:rPr lang="uk-UA" sz="1800" noProof="0" dirty="0" smtClean="0">
                          <a:solidFill>
                            <a:schemeClr val="tx1"/>
                          </a:solidFill>
                          <a:effectLst/>
                        </a:rPr>
                        <a:t>. службовці</a:t>
                      </a:r>
                      <a:endParaRPr lang="uk-UA" sz="18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/>
                          </a:solidFill>
                          <a:effectLst/>
                        </a:rPr>
                        <a:t>27</a:t>
                      </a:r>
                      <a:endParaRPr lang="ru-RU" sz="1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 smtClean="0">
                          <a:solidFill>
                            <a:schemeClr val="tx1"/>
                          </a:solidFill>
                          <a:effectLst/>
                        </a:rPr>
                        <a:t>Пенсіонер </a:t>
                      </a:r>
                      <a:endParaRPr lang="uk-UA" sz="18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/>
                          </a:solidFill>
                          <a:effectLst/>
                        </a:rPr>
                        <a:t>33</a:t>
                      </a:r>
                      <a:endParaRPr lang="ru-RU" sz="1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noProof="0" dirty="0" smtClean="0">
                          <a:solidFill>
                            <a:schemeClr val="tx1"/>
                          </a:solidFill>
                          <a:effectLst/>
                        </a:rPr>
                        <a:t>Робітник аграрного сектору</a:t>
                      </a:r>
                      <a:endParaRPr lang="uk-UA" sz="1800" noProof="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bg2"/>
                          </a:solidFill>
                          <a:effectLst/>
                        </a:rPr>
                        <a:t>20</a:t>
                      </a:r>
                      <a:endParaRPr lang="ru-RU" sz="1800" dirty="0">
                        <a:solidFill>
                          <a:schemeClr val="bg2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380681" y="2636912"/>
            <a:ext cx="33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>
                <a:solidFill>
                  <a:schemeClr val="bg2"/>
                </a:solidFill>
                <a:latin typeface="Times New Roman"/>
                <a:ea typeface="Times New Roman"/>
              </a:rPr>
              <a:t>Соціальне походження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55743" y="231031"/>
            <a:ext cx="3585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i="1" dirty="0">
                <a:solidFill>
                  <a:schemeClr val="bg2"/>
                </a:solidFill>
                <a:latin typeface="Times New Roman"/>
                <a:ea typeface="Times New Roman"/>
              </a:rPr>
              <a:t>Соціальний статус учня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8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948896" y="946678"/>
            <a:ext cx="71642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dirty="0" smtClean="0">
                <a:solidFill>
                  <a:schemeClr val="bg2"/>
                </a:solidFill>
              </a:rPr>
              <a:t>Ізюмський </a:t>
            </a:r>
            <a:r>
              <a:rPr lang="uk-UA" dirty="0">
                <a:solidFill>
                  <a:schemeClr val="bg2"/>
                </a:solidFill>
              </a:rPr>
              <a:t>професійний ліцей – один з найбільших навчальних закладів професійно-технічної освіти Харківської області</a:t>
            </a:r>
            <a:r>
              <a:rPr lang="uk-UA" dirty="0" smtClean="0">
                <a:solidFill>
                  <a:schemeClr val="bg2"/>
                </a:solidFill>
              </a:rPr>
              <a:t>.</a:t>
            </a:r>
          </a:p>
          <a:p>
            <a:pPr algn="l"/>
            <a:r>
              <a:rPr lang="uk-UA" dirty="0">
                <a:solidFill>
                  <a:schemeClr val="bg2"/>
                </a:solidFill>
              </a:rPr>
              <a:t>По чисельності учнівського контингенту  ліцей входить в десятку закладів </a:t>
            </a:r>
            <a:r>
              <a:rPr lang="uk-UA">
                <a:solidFill>
                  <a:schemeClr val="bg2"/>
                </a:solidFill>
              </a:rPr>
              <a:t>області</a:t>
            </a:r>
            <a:r>
              <a:rPr lang="uk-UA" smtClean="0">
                <a:solidFill>
                  <a:schemeClr val="bg2"/>
                </a:solidFill>
              </a:rPr>
              <a:t>.</a:t>
            </a:r>
            <a:endParaRPr lang="ru-RU" dirty="0">
              <a:solidFill>
                <a:schemeClr val="bg2"/>
              </a:solidFill>
            </a:endParaRPr>
          </a:p>
          <a:p>
            <a:pPr algn="l"/>
            <a:r>
              <a:rPr lang="uk-UA" dirty="0" smtClean="0">
                <a:solidFill>
                  <a:schemeClr val="bg2"/>
                </a:solidFill>
              </a:rPr>
              <a:t>Станом </a:t>
            </a:r>
            <a:r>
              <a:rPr lang="uk-UA" dirty="0">
                <a:solidFill>
                  <a:schemeClr val="bg2"/>
                </a:solidFill>
              </a:rPr>
              <a:t>на 1 вересня 2015 року учнівський контингент становить: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845948" y="476672"/>
            <a:ext cx="7315200" cy="715962"/>
          </a:xfrm>
        </p:spPr>
        <p:txBody>
          <a:bodyPr/>
          <a:lstStyle/>
          <a:p>
            <a:pPr algn="ctr"/>
            <a:r>
              <a:rPr lang="uk-UA" sz="4000" b="1" dirty="0">
                <a:solidFill>
                  <a:schemeClr val="bg2"/>
                </a:solidFill>
              </a:rPr>
              <a:t>ДОВІДКА ПРО ЛІЦЕЙ </a:t>
            </a:r>
            <a:r>
              <a:rPr lang="ru-RU" dirty="0">
                <a:solidFill>
                  <a:schemeClr val="bg2"/>
                </a:solidFill>
              </a:rPr>
              <a:t/>
            </a:r>
            <a:br>
              <a:rPr lang="ru-RU" dirty="0">
                <a:solidFill>
                  <a:schemeClr val="bg2"/>
                </a:solidFill>
              </a:rPr>
            </a:br>
            <a:endParaRPr lang="ru-RU" dirty="0">
              <a:solidFill>
                <a:schemeClr val="bg2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007164"/>
              </p:ext>
            </p:extLst>
          </p:nvPr>
        </p:nvGraphicFramePr>
        <p:xfrm>
          <a:off x="2411760" y="3933056"/>
          <a:ext cx="6077585" cy="2488692"/>
        </p:xfrm>
        <a:graphic>
          <a:graphicData uri="http://schemas.openxmlformats.org/drawingml/2006/table">
            <a:tbl>
              <a:tblPr firstRow="1" firstCol="1" bandRow="1">
                <a:tableStyleId>{D113A9D2-9D6B-4929-AA2D-F23B5EE8CBE7}</a:tableStyleId>
              </a:tblPr>
              <a:tblGrid>
                <a:gridCol w="1653540"/>
                <a:gridCol w="1480185"/>
                <a:gridCol w="1472565"/>
                <a:gridCol w="1471295"/>
              </a:tblGrid>
              <a:tr h="22352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Курс навчання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Всього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 тому числі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73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На базі 9 класів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На базі 11 класів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32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І курс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150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50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ІІ курс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114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88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26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ІІІ курс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134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100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ІV курс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106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86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ВСЬОГО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450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374</a:t>
                      </a:r>
                      <a:endParaRPr lang="ru-RU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76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643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404664"/>
            <a:ext cx="5615136" cy="715963"/>
          </a:xfrm>
        </p:spPr>
        <p:txBody>
          <a:bodyPr/>
          <a:lstStyle/>
          <a:p>
            <a:r>
              <a:rPr lang="uk-UA" sz="4000" b="1" dirty="0" smtClean="0">
                <a:solidFill>
                  <a:schemeClr val="bg2"/>
                </a:solidFill>
              </a:rPr>
              <a:t>КОНТИНГЕНТ УЧНІВ </a:t>
            </a:r>
            <a:endParaRPr lang="en-US" altLang="ru-RU" sz="4000" b="1" dirty="0">
              <a:solidFill>
                <a:srgbClr val="4D4D4D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1544302"/>
            <a:ext cx="721804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uk-UA" dirty="0" smtClean="0">
                <a:solidFill>
                  <a:schemeClr val="bg2"/>
                </a:solidFill>
              </a:rPr>
              <a:t>Фактичний контингент </a:t>
            </a:r>
            <a:r>
              <a:rPr lang="uk-UA" dirty="0">
                <a:solidFill>
                  <a:schemeClr val="bg2"/>
                </a:solidFill>
              </a:rPr>
              <a:t>учнів, які навчаються за державним замовленням, становить на 01.01.2015 р.450 чол., ,із них </a:t>
            </a:r>
            <a:endParaRPr lang="ru-RU" dirty="0">
              <a:solidFill>
                <a:schemeClr val="bg2"/>
              </a:solidFill>
            </a:endParaRPr>
          </a:p>
          <a:p>
            <a:pPr algn="l"/>
            <a:r>
              <a:rPr lang="uk-UA" dirty="0">
                <a:solidFill>
                  <a:schemeClr val="bg2"/>
                </a:solidFill>
              </a:rPr>
              <a:t>Пільговий контингент учнів складає 71 учень:</a:t>
            </a:r>
            <a:endParaRPr lang="ru-RU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2"/>
                </a:solidFill>
              </a:rPr>
              <a:t>сироти та діти,  позбавлені батьківської опіки  - 2 учні;</a:t>
            </a:r>
            <a:endParaRPr lang="ru-RU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2"/>
                </a:solidFill>
              </a:rPr>
              <a:t>напівсироти – 25 учнів;</a:t>
            </a:r>
            <a:endParaRPr lang="ru-RU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2"/>
                </a:solidFill>
              </a:rPr>
              <a:t>учні з малозабезпечених родин (згідно довідок) - 12 учнів ;</a:t>
            </a:r>
            <a:endParaRPr lang="ru-RU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2"/>
                </a:solidFill>
              </a:rPr>
              <a:t>учні,  що мають статус Чорнобильців – 4 учня ;</a:t>
            </a:r>
            <a:endParaRPr lang="ru-RU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2"/>
                </a:solidFill>
              </a:rPr>
              <a:t>учні - інваліди – 2 учні;</a:t>
            </a:r>
            <a:endParaRPr lang="ru-RU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2"/>
                </a:solidFill>
              </a:rPr>
              <a:t>учні з багатодітних родин – 24 учнів;</a:t>
            </a:r>
            <a:endParaRPr lang="ru-RU" dirty="0">
              <a:solidFill>
                <a:schemeClr val="bg2"/>
              </a:solidFill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bg2"/>
                </a:solidFill>
              </a:rPr>
              <a:t>учні -  переселенці – 2 учні</a:t>
            </a:r>
            <a:r>
              <a:rPr lang="uk-UA" dirty="0"/>
              <a:t>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FFFFFF"/>
      </a:dk1>
      <a:lt1>
        <a:srgbClr val="FFFFFF"/>
      </a:lt1>
      <a:dk2>
        <a:srgbClr val="FFFFFF"/>
      </a:dk2>
      <a:lt2>
        <a:srgbClr val="005845"/>
      </a:lt2>
      <a:accent1>
        <a:srgbClr val="017D62"/>
      </a:accent1>
      <a:accent2>
        <a:srgbClr val="00BC94"/>
      </a:accent2>
      <a:accent3>
        <a:srgbClr val="FFFFFF"/>
      </a:accent3>
      <a:accent4>
        <a:srgbClr val="DADADA"/>
      </a:accent4>
      <a:accent5>
        <a:srgbClr val="AABFB7"/>
      </a:accent5>
      <a:accent6>
        <a:srgbClr val="00AA86"/>
      </a:accent6>
      <a:hlink>
        <a:srgbClr val="00DEB9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</TotalTime>
  <Words>1460</Words>
  <Application>Microsoft Office PowerPoint</Application>
  <PresentationFormat>Экран (4:3)</PresentationFormat>
  <Paragraphs>438</Paragraphs>
  <Slides>39</Slides>
  <Notes>39</Notes>
  <HiddenSlides>3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powerpoint-template</vt:lpstr>
      <vt:lpstr>Лист</vt:lpstr>
      <vt:lpstr>Точечный рисунок</vt:lpstr>
      <vt:lpstr>    БАТЬКІВСЬКІ ЗБОРИ  І КУРСУ </vt:lpstr>
      <vt:lpstr>Презентация PowerPoint</vt:lpstr>
      <vt:lpstr>Презентация PowerPoint</vt:lpstr>
      <vt:lpstr>КОНТИНГЕНТ УЧНІВ </vt:lpstr>
      <vt:lpstr>ВІДОМОСТІ  ПРО КОНТИНГЕНТ УЧНІВ ЛІЦЕЮ   </vt:lpstr>
      <vt:lpstr>Район проживання учнів</vt:lpstr>
      <vt:lpstr>Презентация PowerPoint</vt:lpstr>
      <vt:lpstr>ДОВІДКА ПРО ЛІЦЕЙ  </vt:lpstr>
      <vt:lpstr>КОНТИНГЕНТ УЧНІВ </vt:lpstr>
      <vt:lpstr>КОЛЕКТИВ ЛІЦЕЮ</vt:lpstr>
      <vt:lpstr>Презентация PowerPoint</vt:lpstr>
      <vt:lpstr>Презентация PowerPoint</vt:lpstr>
      <vt:lpstr>КУРСОВА ПІДГОТОВКА</vt:lpstr>
      <vt:lpstr>Професія  «Слюсар з ремонту автомобілів. Електрозварник ручного зварювання» </vt:lpstr>
      <vt:lpstr>Презентация PowerPoint</vt:lpstr>
      <vt:lpstr>Професія  «Муляр-штукатур» </vt:lpstr>
      <vt:lpstr>Професія  «Конторський (офісний) службовець (бухгалтерія). Оператор комп’ютерного набору» </vt:lpstr>
      <vt:lpstr>Професія  «Електрогазозварник» </vt:lpstr>
      <vt:lpstr>Професія  «Кухар,Офіціант,Бармен» </vt:lpstr>
      <vt:lpstr>Презентация PowerPoint</vt:lpstr>
      <vt:lpstr>НАВЧАЛЬНИЙ ПРОЦЕС</vt:lpstr>
      <vt:lpstr>НАВЧАЛЬНИЙ ПРОЦЕС</vt:lpstr>
      <vt:lpstr>НАВЧАЛЬНИЙ ПРОЦЕС</vt:lpstr>
      <vt:lpstr>НАВЧАЛЬНИЙ ПРОЦЕС</vt:lpstr>
      <vt:lpstr>Презентация PowerPoint</vt:lpstr>
      <vt:lpstr>За результатами діагностики було з’ясовано наступне.  Всього було про діагностовано 248 учні, з них хлопчиків 156, дівчат – 92.  На питання анкети «Чи пробував ти курити, і якщо так, то коли» відповіли: 1. Ніколи не пробував - 62 % учнів (164 учень), з них 95 хлопців та 69 дівчат. 2. Пробував у 6 класі або раніше – 4 % учнів (11 учнів), з них 9 хлопців та 2 дівчинки. 3. Пробував у 7-10 класах або пізніше – 22 % учнів (49 учнів), з них 31 хлопець та 18 дівчат.  На питання «Чи куриш ти зараз», відповіли: 1. Ні, і не думає починати 38 % учнів (74 учня), з них 19 хлопців та 45 дівчат. 2. Курю 1-2 рази на тиждень - 5 % учнів (14 учнів), з них 12 хлопців та 2 дівчат. 3. Курю щоденно 42 % учнів (79 учнів), з них 62 хлопця та 17дівчат  На питання «Що ти думаєш про своє куріння у майбутньому»  10 % учнів (25 учнів), з них 18 хлопців та 7 дівчат відповіли, що найближчим часом збираються кинути палити.  На питання «Де ти береш цигарки, якщо ти палиш» 6 % учнів (12 чол.) відповіли, що купують самостійно, 2 % учнів (1) – що купують старші товариші, 5 % учнів (10 чол.) відповіли, що отримують їх з інших джерел, в тому числі у своїх батьків.  «У яких ситуаціях ти палиш»  54% (78 учнів) відповіли на питання що палять у ліцеї, на перервах або після закінчення уроків, 12 % (19 учнів) палять вдома, у тому числі, коли батьки знають про це.  Отримані дані свідчать про те, що попереджувальна робота не має 100 % ефективності, і велика частка відповідальності за це лежить на батьках.</vt:lpstr>
      <vt:lpstr>Презентация PowerPoint</vt:lpstr>
      <vt:lpstr>ХАРЧУВАННЯ УЧНІВ</vt:lpstr>
      <vt:lpstr>Презентация PowerPoint</vt:lpstr>
      <vt:lpstr>Презентация PowerPoint</vt:lpstr>
      <vt:lpstr>ГУРТКИ</vt:lpstr>
      <vt:lpstr>Презентация PowerPoint</vt:lpstr>
      <vt:lpstr>Тренажерний          зал </vt:lpstr>
      <vt:lpstr>Фітнес</vt:lpstr>
      <vt:lpstr>Наші досягнення в межах області: </vt:lpstr>
      <vt:lpstr>Аналіз здоров’я першокурсників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Мадлена Валерьевна</dc:creator>
  <cp:lastModifiedBy>Мадлена Валерьевна</cp:lastModifiedBy>
  <cp:revision>60</cp:revision>
  <dcterms:created xsi:type="dcterms:W3CDTF">2015-09-16T07:41:48Z</dcterms:created>
  <dcterms:modified xsi:type="dcterms:W3CDTF">2015-12-09T06:58:59Z</dcterms:modified>
</cp:coreProperties>
</file>